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Lst>
  <p:sldSz cx="6858000" cy="9144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12"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Tree>
    <p:extLst>
      <p:ext uri="{BB962C8B-B14F-4D97-AF65-F5344CB8AC3E}">
        <p14:creationId xmlns:p14="http://schemas.microsoft.com/office/powerpoint/2010/main" val="984867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843904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259942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Tree>
    <p:extLst>
      <p:ext uri="{BB962C8B-B14F-4D97-AF65-F5344CB8AC3E}">
        <p14:creationId xmlns:p14="http://schemas.microsoft.com/office/powerpoint/2010/main" val="2117428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548561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Slide Number Placeholder 7"/>
          <p:cNvSpPr>
            <a:spLocks noGrp="1"/>
          </p:cNvSpPr>
          <p:nvPr>
            <p:ph type="sldNum" sz="quarter" idx="11"/>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9" name="Footer Placeholder 8"/>
          <p:cNvSpPr>
            <a:spLocks noGrp="1"/>
          </p:cNvSpPr>
          <p:nvPr>
            <p:ph type="ftr" sz="quarter" idx="12"/>
          </p:nvPr>
        </p:nvSpPr>
        <p:spPr/>
        <p:txBody>
          <a:bodyPr/>
          <a:lstStyle/>
          <a:p>
            <a:endParaRPr lang="pl-PL">
              <a:solidFill>
                <a:srgbClr val="000000"/>
              </a:solidFill>
            </a:endParaRPr>
          </a:p>
        </p:txBody>
      </p:sp>
    </p:spTree>
    <p:extLst>
      <p:ext uri="{BB962C8B-B14F-4D97-AF65-F5344CB8AC3E}">
        <p14:creationId xmlns:p14="http://schemas.microsoft.com/office/powerpoint/2010/main" val="1236798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625205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Footer Placeholder 7"/>
          <p:cNvSpPr>
            <a:spLocks noGrp="1"/>
          </p:cNvSpPr>
          <p:nvPr>
            <p:ph type="ftr" sz="quarter" idx="11"/>
          </p:nvPr>
        </p:nvSpPr>
        <p:spPr/>
        <p:txBody>
          <a:bodyPr/>
          <a:lstStyle/>
          <a:p>
            <a:endParaRPr lang="pl-PL">
              <a:solidFill>
                <a:srgbClr val="000000"/>
              </a:solidFill>
            </a:endParaRPr>
          </a:p>
        </p:txBody>
      </p:sp>
      <p:sp>
        <p:nvSpPr>
          <p:cNvPr id="9" name="Slide Number Placeholder 8"/>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428228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4" name="Footer Placeholder 3"/>
          <p:cNvSpPr>
            <a:spLocks noGrp="1"/>
          </p:cNvSpPr>
          <p:nvPr>
            <p:ph type="ftr" sz="quarter" idx="11"/>
          </p:nvPr>
        </p:nvSpPr>
        <p:spPr/>
        <p:txBody>
          <a:bodyPr/>
          <a:lstStyle/>
          <a:p>
            <a:endParaRPr lang="pl-PL">
              <a:solidFill>
                <a:srgbClr val="000000"/>
              </a:solidFill>
            </a:endParaRPr>
          </a:p>
        </p:txBody>
      </p:sp>
      <p:sp>
        <p:nvSpPr>
          <p:cNvPr id="5" name="Slide Number Placeholder 4"/>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9972689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3" name="Footer Placeholder 2"/>
          <p:cNvSpPr>
            <a:spLocks noGrp="1"/>
          </p:cNvSpPr>
          <p:nvPr>
            <p:ph type="ftr" sz="quarter" idx="11"/>
          </p:nvPr>
        </p:nvSpPr>
        <p:spPr/>
        <p:txBody>
          <a:bodyPr/>
          <a:lstStyle/>
          <a:p>
            <a:endParaRPr lang="pl-PL">
              <a:solidFill>
                <a:srgbClr val="000000"/>
              </a:solidFill>
            </a:endParaRPr>
          </a:p>
        </p:txBody>
      </p:sp>
      <p:sp>
        <p:nvSpPr>
          <p:cNvPr id="4" name="Slide Number Placeholder 3"/>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1274668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8" name="Title 7"/>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397913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0960363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324697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1619202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07068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Slide Number Placeholder 7"/>
          <p:cNvSpPr>
            <a:spLocks noGrp="1"/>
          </p:cNvSpPr>
          <p:nvPr>
            <p:ph type="sldNum" sz="quarter" idx="11"/>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9" name="Footer Placeholder 8"/>
          <p:cNvSpPr>
            <a:spLocks noGrp="1"/>
          </p:cNvSpPr>
          <p:nvPr>
            <p:ph type="ftr" sz="quarter" idx="12"/>
          </p:nvPr>
        </p:nvSpPr>
        <p:spPr/>
        <p:txBody>
          <a:bodyPr/>
          <a:lstStyle/>
          <a:p>
            <a:endParaRPr lang="pl-PL">
              <a:solidFill>
                <a:srgbClr val="000000"/>
              </a:solidFill>
            </a:endParaRPr>
          </a:p>
        </p:txBody>
      </p:sp>
    </p:spTree>
    <p:extLst>
      <p:ext uri="{BB962C8B-B14F-4D97-AF65-F5344CB8AC3E}">
        <p14:creationId xmlns:p14="http://schemas.microsoft.com/office/powerpoint/2010/main" val="392772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18850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Footer Placeholder 7"/>
          <p:cNvSpPr>
            <a:spLocks noGrp="1"/>
          </p:cNvSpPr>
          <p:nvPr>
            <p:ph type="ftr" sz="quarter" idx="11"/>
          </p:nvPr>
        </p:nvSpPr>
        <p:spPr/>
        <p:txBody>
          <a:bodyPr/>
          <a:lstStyle/>
          <a:p>
            <a:endParaRPr lang="pl-PL">
              <a:solidFill>
                <a:srgbClr val="000000"/>
              </a:solidFill>
            </a:endParaRPr>
          </a:p>
        </p:txBody>
      </p:sp>
      <p:sp>
        <p:nvSpPr>
          <p:cNvPr id="9" name="Slide Number Placeholder 8"/>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253467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4" name="Footer Placeholder 3"/>
          <p:cNvSpPr>
            <a:spLocks noGrp="1"/>
          </p:cNvSpPr>
          <p:nvPr>
            <p:ph type="ftr" sz="quarter" idx="11"/>
          </p:nvPr>
        </p:nvSpPr>
        <p:spPr/>
        <p:txBody>
          <a:bodyPr/>
          <a:lstStyle/>
          <a:p>
            <a:endParaRPr lang="pl-PL">
              <a:solidFill>
                <a:srgbClr val="000000"/>
              </a:solidFill>
            </a:endParaRPr>
          </a:p>
        </p:txBody>
      </p:sp>
      <p:sp>
        <p:nvSpPr>
          <p:cNvPr id="5" name="Slide Number Placeholder 4"/>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49732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3" name="Footer Placeholder 2"/>
          <p:cNvSpPr>
            <a:spLocks noGrp="1"/>
          </p:cNvSpPr>
          <p:nvPr>
            <p:ph type="ftr" sz="quarter" idx="11"/>
          </p:nvPr>
        </p:nvSpPr>
        <p:spPr/>
        <p:txBody>
          <a:bodyPr/>
          <a:lstStyle/>
          <a:p>
            <a:endParaRPr lang="pl-PL">
              <a:solidFill>
                <a:srgbClr val="000000"/>
              </a:solidFill>
            </a:endParaRPr>
          </a:p>
        </p:txBody>
      </p:sp>
      <p:sp>
        <p:nvSpPr>
          <p:cNvPr id="4" name="Slide Number Placeholder 3"/>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97934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8" name="Title 7"/>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48843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09700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solidFill>
                <a:srgbClr val="000000"/>
              </a:solidFill>
            </a:endParaRPr>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solidFill>
                  <a:srgbClr val="D1282E"/>
                </a:solidFill>
              </a:rPr>
              <a:pPr/>
              <a:t>‹#›</a:t>
            </a:fld>
            <a:endParaRPr lang="pl-PL">
              <a:solidFill>
                <a:srgbClr val="D1282E"/>
              </a:solidFill>
            </a:endParaRPr>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4657355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solidFill>
                <a:srgbClr val="000000"/>
              </a:solidFill>
            </a:endParaRPr>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solidFill>
                  <a:srgbClr val="D1282E"/>
                </a:solidFill>
              </a:rPr>
              <a:pPr/>
              <a:t>‹#›</a:t>
            </a:fld>
            <a:endParaRPr lang="pl-PL">
              <a:solidFill>
                <a:srgbClr val="D1282E"/>
              </a:solidFill>
            </a:endParaRPr>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1312023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8934" y="107504"/>
            <a:ext cx="6610426" cy="8940909"/>
          </a:xfrm>
          <a:prstGeom prst="rect">
            <a:avLst/>
          </a:prstGeom>
        </p:spPr>
        <p:txBody>
          <a:bodyPr wrap="square">
            <a:spAutoFit/>
          </a:bodyPr>
          <a:lstStyle/>
          <a:p>
            <a:pPr algn="ctr">
              <a:spcBef>
                <a:spcPts val="1200"/>
              </a:spcBef>
              <a:spcAft>
                <a:spcPts val="300"/>
              </a:spcAft>
            </a:pPr>
            <a:r>
              <a:rPr lang="pl-PL" sz="1200" b="1" kern="1600" dirty="0">
                <a:solidFill>
                  <a:srgbClr val="0070C0"/>
                </a:solidFill>
                <a:latin typeface="Times New Roman" panose="02020603050405020304" pitchFamily="18" charset="0"/>
                <a:cs typeface="Times New Roman" panose="02020603050405020304" pitchFamily="18" charset="0"/>
              </a:rPr>
              <a:t>UZALEŻNIENIE OD INTERNETU</a:t>
            </a:r>
          </a:p>
          <a:p>
            <a:r>
              <a:rPr lang="pl-PL" sz="1200" dirty="0">
                <a:solidFill>
                  <a:srgbClr val="000000"/>
                </a:solidFill>
                <a:latin typeface="Times New Roman" panose="02020603050405020304" pitchFamily="18" charset="0"/>
                <a:ea typeface="Times New Roman"/>
                <a:cs typeface="Times New Roman" panose="02020603050405020304" pitchFamily="18" charset="0"/>
              </a:rPr>
              <a:t> </a:t>
            </a:r>
          </a:p>
          <a:p>
            <a:pPr algn="just">
              <a:lnSpc>
                <a:spcPct val="150000"/>
              </a:lnSpc>
            </a:pPr>
            <a:r>
              <a:rPr lang="pl-PL" sz="1200" dirty="0">
                <a:solidFill>
                  <a:srgbClr val="000000"/>
                </a:solidFill>
                <a:latin typeface="Times New Roman" panose="02020603050405020304" pitchFamily="18" charset="0"/>
                <a:ea typeface="Times New Roman"/>
                <a:cs typeface="Times New Roman" panose="02020603050405020304" pitchFamily="18" charset="0"/>
              </a:rPr>
              <a:t>	Ten rodzaj uzależnienia staje się coraz powszechniejszy i najprawdopodobniej jest tylko kwestią czasu oficjalne sklasyfikowanie uzależnienia od Internetu (siecioholizmu) jako jednostki chorobowej. Z badań przeprowadzonych przez Amerykańskie Towarzystwo Psychologiczne wynika,      że około 6% osób korzystających z Internetu jest od niego uzależnionych a ok. 30% traktuje go jako sposób na ucieczkę od rzeczywistości. Uzależnienie od Internetu prowadzi do izolacji społecznej, ponieważ osoby nim dotknięte spędzają mniej czasu z realnymi ludźmi niż z komputerem. Osoby            te przeżywają często poważne problemy małżeńskie i rodzinne. </a:t>
            </a:r>
          </a:p>
          <a:p>
            <a:pPr algn="just">
              <a:lnSpc>
                <a:spcPct val="150000"/>
              </a:lnSpc>
            </a:pPr>
            <a:r>
              <a:rPr lang="pl-PL" sz="1200" dirty="0">
                <a:solidFill>
                  <a:srgbClr val="000000"/>
                </a:solidFill>
                <a:latin typeface="Times New Roman" panose="02020603050405020304" pitchFamily="18" charset="0"/>
                <a:ea typeface="Times New Roman"/>
                <a:cs typeface="Times New Roman" panose="02020603050405020304" pitchFamily="18" charset="0"/>
              </a:rPr>
              <a:t>Podstawowym objawem uzależnienia jest spędzanie w Internecie coraz więcej czasu, a jednocześnie używanie tej rozrywki w celu nagradzania siebie, odprężenia się, "odreagowania", czy ucieczki             od codzienności. Do tego dołączają się rosnące koszty połączeń internetowych oraz związane z nimi kłopoty finansowe, a także współistniejące problemy rodzinne, zawodowe i inne. Uzależnienie przychodzi wtedy, gdy korzystanie z Internetu zaczyna przeszkadzać, a nie pomagać w pracy, nauce czy życiu osobistym. Gdy straty  w sumie przewyższają korzyści.</a:t>
            </a:r>
          </a:p>
          <a:p>
            <a:pPr indent="449580" algn="just">
              <a:lnSpc>
                <a:spcPct val="150000"/>
              </a:lnSpc>
            </a:pPr>
            <a:r>
              <a:rPr lang="pl-PL" sz="1200" dirty="0">
                <a:solidFill>
                  <a:srgbClr val="000000"/>
                </a:solidFill>
                <a:latin typeface="Times New Roman" panose="02020603050405020304" pitchFamily="18" charset="0"/>
                <a:ea typeface="Times New Roman"/>
                <a:cs typeface="Times New Roman" panose="02020603050405020304" pitchFamily="18" charset="0"/>
              </a:rPr>
              <a:t> </a:t>
            </a:r>
          </a:p>
          <a:p>
            <a:pPr algn="just">
              <a:lnSpc>
                <a:spcPct val="150000"/>
              </a:lnSpc>
              <a:spcBef>
                <a:spcPts val="500"/>
              </a:spcBef>
              <a:spcAft>
                <a:spcPts val="500"/>
              </a:spcAft>
            </a:pPr>
            <a:r>
              <a:rPr lang="pl-PL" sz="1200" b="1" dirty="0">
                <a:solidFill>
                  <a:srgbClr val="000000"/>
                </a:solidFill>
                <a:latin typeface="Times New Roman" panose="02020603050405020304" pitchFamily="18" charset="0"/>
                <a:ea typeface="Times New Roman"/>
                <a:cs typeface="Times New Roman" panose="02020603050405020304" pitchFamily="18" charset="0"/>
              </a:rPr>
              <a:t>  Do objawów przemawiających za uzależnieniem od Internetu należy zaliczyć: </a:t>
            </a:r>
            <a:endParaRPr lang="pl-PL" sz="1200" dirty="0">
              <a:solidFill>
                <a:srgbClr val="000000"/>
              </a:solidFill>
              <a:latin typeface="Times New Roman" panose="02020603050405020304" pitchFamily="18" charset="0"/>
              <a:ea typeface="Times New Roman"/>
              <a:cs typeface="Times New Roman" panose="02020603050405020304" pitchFamily="18" charset="0"/>
            </a:endParaRPr>
          </a:p>
          <a:p>
            <a:pPr marL="342900" indent="-342900" algn="just">
              <a:lnSpc>
                <a:spcPct val="150000"/>
              </a:lnSpc>
              <a:spcBef>
                <a:spcPts val="500"/>
              </a:spcBef>
              <a:spcAft>
                <a:spcPts val="500"/>
              </a:spcAft>
              <a:buSzPts val="1000"/>
              <a:buFont typeface="Symbol"/>
              <a:buChar char=""/>
              <a:tabLst>
                <a:tab pos="457200" algn="l"/>
              </a:tabLst>
            </a:pPr>
            <a:r>
              <a:rPr lang="pl-PL" sz="1200" dirty="0">
                <a:solidFill>
                  <a:srgbClr val="000000"/>
                </a:solidFill>
                <a:latin typeface="Times New Roman" panose="02020603050405020304" pitchFamily="18" charset="0"/>
                <a:ea typeface="Times New Roman"/>
                <a:cs typeface="Times New Roman" panose="02020603050405020304" pitchFamily="18" charset="0"/>
              </a:rPr>
              <a:t>spędzanie w sieci internetowej coraz większej ilości czasu kosztem innych dotychczasowych zainteresowań; </a:t>
            </a:r>
          </a:p>
          <a:p>
            <a:pPr marL="342900" indent="-342900" algn="just">
              <a:lnSpc>
                <a:spcPct val="150000"/>
              </a:lnSpc>
              <a:spcBef>
                <a:spcPts val="500"/>
              </a:spcBef>
              <a:spcAft>
                <a:spcPts val="500"/>
              </a:spcAft>
              <a:buSzPts val="1000"/>
              <a:buFont typeface="Symbol"/>
              <a:buChar char=""/>
              <a:tabLst>
                <a:tab pos="457200" algn="l"/>
              </a:tabLst>
            </a:pPr>
            <a:r>
              <a:rPr lang="pl-PL" sz="1200" dirty="0">
                <a:solidFill>
                  <a:srgbClr val="000000"/>
                </a:solidFill>
                <a:latin typeface="Times New Roman" panose="02020603050405020304" pitchFamily="18" charset="0"/>
                <a:ea typeface="Times New Roman"/>
                <a:cs typeface="Times New Roman" panose="02020603050405020304" pitchFamily="18" charset="0"/>
              </a:rPr>
              <a:t>zaniedbywanie obowiązków rodzinnych czy zawodowych (szkolnych) w związku                            z używaniem Internetu; </a:t>
            </a:r>
          </a:p>
          <a:p>
            <a:pPr marL="342900" indent="-342900" algn="just">
              <a:lnSpc>
                <a:spcPct val="150000"/>
              </a:lnSpc>
              <a:spcBef>
                <a:spcPts val="500"/>
              </a:spcBef>
              <a:spcAft>
                <a:spcPts val="500"/>
              </a:spcAft>
              <a:buSzPts val="1000"/>
              <a:buFont typeface="Symbol"/>
              <a:buChar char=""/>
              <a:tabLst>
                <a:tab pos="457200" algn="l"/>
              </a:tabLst>
            </a:pPr>
            <a:r>
              <a:rPr lang="pl-PL" sz="1200" dirty="0">
                <a:solidFill>
                  <a:srgbClr val="000000"/>
                </a:solidFill>
                <a:latin typeface="Times New Roman" panose="02020603050405020304" pitchFamily="18" charset="0"/>
                <a:ea typeface="Times New Roman"/>
                <a:cs typeface="Times New Roman" panose="02020603050405020304" pitchFamily="18" charset="0"/>
              </a:rPr>
              <a:t>pojawianie się konfliktów rodzinnych w związku z </a:t>
            </a:r>
            <a:r>
              <a:rPr lang="pl-PL" sz="1200" dirty="0" smtClean="0">
                <a:solidFill>
                  <a:srgbClr val="000000"/>
                </a:solidFill>
                <a:latin typeface="Times New Roman" panose="02020603050405020304" pitchFamily="18" charset="0"/>
                <a:ea typeface="Times New Roman"/>
                <a:cs typeface="Times New Roman" panose="02020603050405020304" pitchFamily="18" charset="0"/>
              </a:rPr>
              <a:t> nadmiernym korzystaniem z  </a:t>
            </a:r>
            <a:r>
              <a:rPr lang="pl-PL" sz="1200" dirty="0">
                <a:solidFill>
                  <a:srgbClr val="000000"/>
                </a:solidFill>
                <a:latin typeface="Times New Roman" panose="02020603050405020304" pitchFamily="18" charset="0"/>
                <a:ea typeface="Times New Roman"/>
                <a:cs typeface="Times New Roman" panose="02020603050405020304" pitchFamily="18" charset="0"/>
              </a:rPr>
              <a:t>I</a:t>
            </a:r>
            <a:r>
              <a:rPr lang="pl-PL" sz="1200" dirty="0" smtClean="0">
                <a:solidFill>
                  <a:srgbClr val="000000"/>
                </a:solidFill>
                <a:latin typeface="Times New Roman" panose="02020603050405020304" pitchFamily="18" charset="0"/>
                <a:ea typeface="Times New Roman"/>
                <a:cs typeface="Times New Roman" panose="02020603050405020304" pitchFamily="18" charset="0"/>
              </a:rPr>
              <a:t>nternetu; </a:t>
            </a:r>
            <a:endParaRPr lang="pl-PL" sz="1200" dirty="0">
              <a:solidFill>
                <a:srgbClr val="000000"/>
              </a:solidFill>
              <a:latin typeface="Times New Roman" panose="02020603050405020304" pitchFamily="18" charset="0"/>
              <a:ea typeface="Times New Roman"/>
              <a:cs typeface="Times New Roman" panose="02020603050405020304" pitchFamily="18" charset="0"/>
            </a:endParaRPr>
          </a:p>
          <a:p>
            <a:pPr marL="342900" indent="-342900" algn="just">
              <a:lnSpc>
                <a:spcPct val="150000"/>
              </a:lnSpc>
              <a:spcBef>
                <a:spcPts val="500"/>
              </a:spcBef>
              <a:spcAft>
                <a:spcPts val="500"/>
              </a:spcAft>
              <a:buSzPts val="1000"/>
              <a:buFont typeface="Symbol"/>
              <a:buChar char=""/>
              <a:tabLst>
                <a:tab pos="457200" algn="l"/>
              </a:tabLst>
            </a:pPr>
            <a:r>
              <a:rPr lang="pl-PL" sz="1200" dirty="0">
                <a:solidFill>
                  <a:srgbClr val="000000"/>
                </a:solidFill>
                <a:latin typeface="Times New Roman" panose="02020603050405020304" pitchFamily="18" charset="0"/>
                <a:ea typeface="Times New Roman"/>
                <a:cs typeface="Times New Roman" panose="02020603050405020304" pitchFamily="18" charset="0"/>
              </a:rPr>
              <a:t>kłamanie odnośnie ilości czasu spędzonego w Internecie; </a:t>
            </a:r>
          </a:p>
          <a:p>
            <a:pPr marL="342900" indent="-342900" algn="just">
              <a:lnSpc>
                <a:spcPct val="150000"/>
              </a:lnSpc>
              <a:spcBef>
                <a:spcPts val="500"/>
              </a:spcBef>
              <a:spcAft>
                <a:spcPts val="500"/>
              </a:spcAft>
              <a:buSzPts val="1000"/>
              <a:buFont typeface="Symbol"/>
              <a:buChar char=""/>
              <a:tabLst>
                <a:tab pos="457200" algn="l"/>
              </a:tabLst>
            </a:pPr>
            <a:r>
              <a:rPr lang="pl-PL" sz="1200" dirty="0">
                <a:solidFill>
                  <a:srgbClr val="000000"/>
                </a:solidFill>
                <a:latin typeface="Times New Roman" panose="02020603050405020304" pitchFamily="18" charset="0"/>
                <a:ea typeface="Times New Roman"/>
                <a:cs typeface="Times New Roman" panose="02020603050405020304" pitchFamily="18" charset="0"/>
              </a:rPr>
              <a:t>podejmowanie prób kontrolowania czasu spędzanego w Internecie; </a:t>
            </a:r>
          </a:p>
          <a:p>
            <a:pPr marL="342900" indent="-342900" algn="just">
              <a:lnSpc>
                <a:spcPct val="150000"/>
              </a:lnSpc>
              <a:spcBef>
                <a:spcPts val="500"/>
              </a:spcBef>
              <a:spcAft>
                <a:spcPts val="500"/>
              </a:spcAft>
              <a:buSzPts val="1000"/>
              <a:buFont typeface="Symbol"/>
              <a:buChar char=""/>
              <a:tabLst>
                <a:tab pos="457200" algn="l"/>
              </a:tabLst>
            </a:pPr>
            <a:r>
              <a:rPr lang="pl-PL" sz="1200" dirty="0">
                <a:solidFill>
                  <a:srgbClr val="000000"/>
                </a:solidFill>
                <a:latin typeface="Times New Roman" panose="02020603050405020304" pitchFamily="18" charset="0"/>
                <a:ea typeface="Times New Roman"/>
                <a:cs typeface="Times New Roman" panose="02020603050405020304" pitchFamily="18" charset="0"/>
              </a:rPr>
              <a:t>przeznaczanie coraz większej ilości pieniędzy na rachunki za korzystanie z </a:t>
            </a:r>
            <a:r>
              <a:rPr lang="pl-PL" sz="1200" dirty="0" smtClean="0">
                <a:solidFill>
                  <a:srgbClr val="000000"/>
                </a:solidFill>
                <a:latin typeface="Times New Roman" panose="02020603050405020304" pitchFamily="18" charset="0"/>
                <a:ea typeface="Times New Roman"/>
                <a:cs typeface="Times New Roman" panose="02020603050405020304" pitchFamily="18" charset="0"/>
              </a:rPr>
              <a:t>Internetu </a:t>
            </a:r>
            <a:r>
              <a:rPr lang="pl-PL" sz="1200" dirty="0">
                <a:solidFill>
                  <a:srgbClr val="000000"/>
                </a:solidFill>
                <a:latin typeface="Times New Roman" panose="02020603050405020304" pitchFamily="18" charset="0"/>
                <a:ea typeface="Times New Roman"/>
                <a:cs typeface="Times New Roman" panose="02020603050405020304" pitchFamily="18" charset="0"/>
              </a:rPr>
              <a:t>oraz zakup sprzętu komputerowego związanego z korzystaniem z sieci; (oprogramowania, akcesoriów czy książek i czasopism o Intrenecie); </a:t>
            </a:r>
          </a:p>
          <a:p>
            <a:pPr marL="342900" indent="-342900" algn="just">
              <a:lnSpc>
                <a:spcPct val="150000"/>
              </a:lnSpc>
              <a:spcBef>
                <a:spcPts val="500"/>
              </a:spcBef>
              <a:spcAft>
                <a:spcPts val="500"/>
              </a:spcAft>
              <a:buSzPts val="1000"/>
              <a:buFont typeface="Symbol"/>
              <a:buChar char=""/>
              <a:tabLst>
                <a:tab pos="457200" algn="l"/>
              </a:tabLst>
            </a:pPr>
            <a:r>
              <a:rPr lang="pl-PL" sz="1200" dirty="0">
                <a:solidFill>
                  <a:srgbClr val="000000"/>
                </a:solidFill>
                <a:latin typeface="Times New Roman" panose="02020603050405020304" pitchFamily="18" charset="0"/>
                <a:ea typeface="Times New Roman"/>
                <a:cs typeface="Times New Roman" panose="02020603050405020304" pitchFamily="18" charset="0"/>
              </a:rPr>
              <a:t>reagowanie rozdrażnieniem czy nawet agresją w sytuacjach, kiedy korzystanie z Internetu jest utrudnione bądź niemożliwe. </a:t>
            </a:r>
          </a:p>
        </p:txBody>
      </p:sp>
    </p:spTree>
    <p:extLst>
      <p:ext uri="{BB962C8B-B14F-4D97-AF65-F5344CB8AC3E}">
        <p14:creationId xmlns:p14="http://schemas.microsoft.com/office/powerpoint/2010/main" val="3496445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6632" y="107504"/>
            <a:ext cx="6552728" cy="8889613"/>
          </a:xfrm>
          <a:prstGeom prst="rect">
            <a:avLst/>
          </a:prstGeom>
        </p:spPr>
        <p:txBody>
          <a:bodyPr wrap="square">
            <a:spAutoFit/>
          </a:bodyPr>
          <a:lstStyle/>
          <a:p>
            <a:pPr indent="228600" algn="just">
              <a:spcBef>
                <a:spcPts val="500"/>
              </a:spcBef>
              <a:spcAft>
                <a:spcPts val="500"/>
              </a:spcAft>
            </a:pPr>
            <a:r>
              <a:rPr lang="pl-PL" sz="1200" dirty="0">
                <a:solidFill>
                  <a:srgbClr val="000000"/>
                </a:solidFill>
                <a:latin typeface="Times New Roman"/>
                <a:ea typeface="Times New Roman"/>
              </a:rPr>
              <a:t>Wygląda na to, że wszyscy powinniśmy przyjrzeć się krytycznym okiem temu, jak korzystamy        z Internetu i jak ważny jest on w naszym życiu. Nie jest to łatwe. Podobnie jak alkoholicy czy narkomani lekceważą zagrożenia, jakie może przynieść im uzależnienie, tak "internetoholicy" minimalizują problem, z jakim mają do czynienia. Skutki uzależnienia prędzej zostaną dostrzeżone przez otoczenie niż przez samych poszkodowanych.</a:t>
            </a:r>
          </a:p>
          <a:p>
            <a:pPr algn="ctr">
              <a:spcBef>
                <a:spcPts val="500"/>
              </a:spcBef>
              <a:spcAft>
                <a:spcPts val="500"/>
              </a:spcAft>
            </a:pPr>
            <a:r>
              <a:rPr lang="pl-PL" sz="1200" b="1" dirty="0">
                <a:solidFill>
                  <a:srgbClr val="000000"/>
                </a:solidFill>
                <a:latin typeface="Times New Roman"/>
                <a:ea typeface="Times New Roman"/>
              </a:rPr>
              <a:t>Czy jesteś uzależniony?</a:t>
            </a:r>
            <a:endParaRPr lang="pl-PL" sz="1200" dirty="0">
              <a:solidFill>
                <a:srgbClr val="000000"/>
              </a:solidFill>
              <a:latin typeface="Times New Roman"/>
              <a:ea typeface="Times New Roman"/>
            </a:endParaRPr>
          </a:p>
          <a:p>
            <a:pPr algn="just">
              <a:spcBef>
                <a:spcPts val="500"/>
              </a:spcBef>
              <a:spcAft>
                <a:spcPts val="500"/>
              </a:spcAft>
            </a:pPr>
            <a:r>
              <a:rPr lang="pl-PL" sz="1200" dirty="0">
                <a:solidFill>
                  <a:srgbClr val="000000"/>
                </a:solidFill>
                <a:latin typeface="Times New Roman"/>
                <a:ea typeface="Times New Roman"/>
              </a:rPr>
              <a:t>	Uzależnienie od Internetu można rozpoznać wówczas, kiedy w okresie ostatniego roku stwierdzono obecność co najmniej trzech objawów z poniższej listy: </a:t>
            </a:r>
          </a:p>
          <a:p>
            <a:pPr marL="342900" indent="-342900" algn="just">
              <a:spcBef>
                <a:spcPts val="500"/>
              </a:spcBef>
              <a:spcAft>
                <a:spcPts val="500"/>
              </a:spcAft>
              <a:buFont typeface="+mj-lt"/>
              <a:buAutoNum type="arabicPeriod"/>
              <a:tabLst>
                <a:tab pos="457200" algn="l"/>
              </a:tabLst>
            </a:pPr>
            <a:r>
              <a:rPr lang="pl-PL" sz="1200" b="1" dirty="0">
                <a:solidFill>
                  <a:srgbClr val="000000"/>
                </a:solidFill>
                <a:latin typeface="Times New Roman"/>
                <a:ea typeface="Times New Roman"/>
              </a:rPr>
              <a:t>Silną potrzebę lub poczucie przymusu korzystania z Internetu; </a:t>
            </a:r>
            <a:endParaRPr lang="pl-PL" sz="1200" dirty="0">
              <a:solidFill>
                <a:srgbClr val="000000"/>
              </a:solidFill>
              <a:latin typeface="Times New Roman"/>
              <a:ea typeface="Times New Roman"/>
            </a:endParaRPr>
          </a:p>
          <a:p>
            <a:pPr marL="342900" indent="-342900" algn="just">
              <a:spcBef>
                <a:spcPts val="500"/>
              </a:spcBef>
              <a:spcAft>
                <a:spcPts val="500"/>
              </a:spcAft>
              <a:buFont typeface="+mj-lt"/>
              <a:buAutoNum type="arabicPeriod"/>
              <a:tabLst>
                <a:tab pos="457200" algn="l"/>
              </a:tabLst>
            </a:pPr>
            <a:r>
              <a:rPr lang="pl-PL" sz="1200" b="1" dirty="0">
                <a:solidFill>
                  <a:srgbClr val="000000"/>
                </a:solidFill>
                <a:latin typeface="Times New Roman"/>
                <a:ea typeface="Times New Roman"/>
              </a:rPr>
              <a:t>Utrata kontroli nad powstrzymywaniem się od korzystania z Internetu oraz nad długością spędzania czasu w Internecie; </a:t>
            </a:r>
            <a:endParaRPr lang="pl-PL" sz="1200" dirty="0">
              <a:solidFill>
                <a:srgbClr val="000000"/>
              </a:solidFill>
              <a:latin typeface="Times New Roman"/>
              <a:ea typeface="Times New Roman"/>
            </a:endParaRPr>
          </a:p>
          <a:p>
            <a:pPr marL="342900" indent="-342900" algn="just">
              <a:spcBef>
                <a:spcPts val="500"/>
              </a:spcBef>
              <a:spcAft>
                <a:spcPts val="500"/>
              </a:spcAft>
              <a:buFont typeface="+mj-lt"/>
              <a:buAutoNum type="arabicPeriod"/>
              <a:tabLst>
                <a:tab pos="457200" algn="l"/>
              </a:tabLst>
            </a:pPr>
            <a:r>
              <a:rPr lang="pl-PL" sz="1200" b="1" dirty="0">
                <a:solidFill>
                  <a:srgbClr val="000000"/>
                </a:solidFill>
                <a:latin typeface="Times New Roman"/>
                <a:ea typeface="Times New Roman"/>
              </a:rPr>
              <a:t>Występowanie, przy próbach przerwania lub ograniczenia korzystania z Internetu, niepokoju, rozdrażnienia czy gorszego samopoczucia oraz ustępowanie tych stanów z chwilą powrotu do komputera; </a:t>
            </a:r>
            <a:endParaRPr lang="pl-PL" sz="1200" dirty="0">
              <a:solidFill>
                <a:srgbClr val="000000"/>
              </a:solidFill>
              <a:latin typeface="Times New Roman"/>
              <a:ea typeface="Times New Roman"/>
            </a:endParaRPr>
          </a:p>
          <a:p>
            <a:pPr marL="342900" indent="-342900" algn="just">
              <a:spcBef>
                <a:spcPts val="500"/>
              </a:spcBef>
              <a:spcAft>
                <a:spcPts val="500"/>
              </a:spcAft>
              <a:buFont typeface="+mj-lt"/>
              <a:buAutoNum type="arabicPeriod"/>
              <a:tabLst>
                <a:tab pos="457200" algn="l"/>
              </a:tabLst>
            </a:pPr>
            <a:r>
              <a:rPr lang="pl-PL" sz="1200" b="1" dirty="0">
                <a:solidFill>
                  <a:srgbClr val="000000"/>
                </a:solidFill>
                <a:latin typeface="Times New Roman"/>
                <a:ea typeface="Times New Roman"/>
              </a:rPr>
              <a:t>Spędzanie coraz większej ilości czasu w Internecie w celu uzyskania zadowolenia                czy dobrego samopoczucia, które poprzednio osiągane było w znacznie krótszym czasie; </a:t>
            </a:r>
            <a:endParaRPr lang="pl-PL" sz="1200" dirty="0">
              <a:solidFill>
                <a:srgbClr val="000000"/>
              </a:solidFill>
              <a:latin typeface="Times New Roman"/>
              <a:ea typeface="Times New Roman"/>
            </a:endParaRPr>
          </a:p>
          <a:p>
            <a:pPr marL="342900" indent="-342900" algn="just">
              <a:spcBef>
                <a:spcPts val="500"/>
              </a:spcBef>
              <a:spcAft>
                <a:spcPts val="500"/>
              </a:spcAft>
              <a:buFont typeface="+mj-lt"/>
              <a:buAutoNum type="arabicPeriod"/>
              <a:tabLst>
                <a:tab pos="457200" algn="l"/>
              </a:tabLst>
            </a:pPr>
            <a:r>
              <a:rPr lang="pl-PL" sz="1200" b="1" dirty="0">
                <a:solidFill>
                  <a:srgbClr val="000000"/>
                </a:solidFill>
                <a:latin typeface="Times New Roman"/>
                <a:ea typeface="Times New Roman"/>
              </a:rPr>
              <a:t>Postępujące zaniedbywanie alternatywnych źródeł przyjemności lub dotychczasowych zainteresowań na rzecz Internetu; </a:t>
            </a:r>
            <a:endParaRPr lang="pl-PL" sz="1200" dirty="0">
              <a:solidFill>
                <a:srgbClr val="000000"/>
              </a:solidFill>
              <a:latin typeface="Times New Roman"/>
              <a:ea typeface="Times New Roman"/>
            </a:endParaRPr>
          </a:p>
          <a:p>
            <a:pPr marL="342900" indent="-342900" algn="just">
              <a:spcBef>
                <a:spcPts val="500"/>
              </a:spcBef>
              <a:spcAft>
                <a:spcPts val="500"/>
              </a:spcAft>
              <a:buFont typeface="+mj-lt"/>
              <a:buAutoNum type="arabicPeriod"/>
              <a:tabLst>
                <a:tab pos="457200" algn="l"/>
              </a:tabLst>
            </a:pPr>
            <a:r>
              <a:rPr lang="pl-PL" sz="1200" b="1" dirty="0">
                <a:solidFill>
                  <a:srgbClr val="000000"/>
                </a:solidFill>
                <a:latin typeface="Times New Roman"/>
                <a:ea typeface="Times New Roman"/>
              </a:rPr>
              <a:t>Korzystanie z Internetu pomimo szkodliwych następstw (fizycznych, psychicznych                   i społecznych), o których wiadomo, że mają związek ze spędzaniem czasu w Internecie. </a:t>
            </a:r>
            <a:endParaRPr lang="pl-PL" sz="1200" dirty="0">
              <a:solidFill>
                <a:srgbClr val="000000"/>
              </a:solidFill>
              <a:latin typeface="Times New Roman"/>
              <a:ea typeface="Times New Roman"/>
            </a:endParaRPr>
          </a:p>
          <a:p>
            <a:pPr algn="ctr">
              <a:spcBef>
                <a:spcPts val="500"/>
              </a:spcBef>
              <a:spcAft>
                <a:spcPts val="500"/>
              </a:spcAft>
            </a:pPr>
            <a:r>
              <a:rPr lang="pl-PL" sz="1200" b="1" dirty="0">
                <a:solidFill>
                  <a:srgbClr val="000000"/>
                </a:solidFill>
                <a:latin typeface="Times New Roman"/>
                <a:ea typeface="Times New Roman"/>
              </a:rPr>
              <a:t>Jak wyjść z uzależnienia od Internetu?</a:t>
            </a:r>
            <a:endParaRPr lang="pl-PL" sz="1200" dirty="0">
              <a:solidFill>
                <a:srgbClr val="000000"/>
              </a:solidFill>
              <a:latin typeface="Times New Roman"/>
              <a:ea typeface="Times New Roman"/>
            </a:endParaRPr>
          </a:p>
          <a:p>
            <a:pPr marL="342900" indent="-342900" algn="just">
              <a:buFont typeface="Symbol"/>
              <a:buChar char=""/>
              <a:tabLst>
                <a:tab pos="270510" algn="l"/>
              </a:tabLst>
            </a:pPr>
            <a:r>
              <a:rPr lang="pl-PL" sz="1200" dirty="0">
                <a:solidFill>
                  <a:srgbClr val="000000"/>
                </a:solidFill>
                <a:latin typeface="Times New Roman"/>
                <a:ea typeface="Times New Roman"/>
              </a:rPr>
              <a:t>Jeśli komputer ma wpływ zupełnie niszczący życie, to </a:t>
            </a:r>
            <a:r>
              <a:rPr lang="pl-PL" sz="1200" b="1" dirty="0">
                <a:solidFill>
                  <a:srgbClr val="000000"/>
                </a:solidFill>
                <a:latin typeface="Times New Roman"/>
                <a:ea typeface="Times New Roman"/>
              </a:rPr>
              <a:t>należy go „odstawić”</a:t>
            </a:r>
            <a:r>
              <a:rPr lang="pl-PL" sz="1200" dirty="0">
                <a:solidFill>
                  <a:srgbClr val="000000"/>
                </a:solidFill>
                <a:latin typeface="Times New Roman"/>
                <a:ea typeface="Times New Roman"/>
              </a:rPr>
              <a:t>. Dotyczy to również tych osób dla których komputer jest narzędziem pracy. Mówienie, że nie ma żadnej dobrej pracy, którą można wykonywać bez komputera, jest dużą przesadą. Podobnie jak barman, pracownik gorzelni lub przedstawiciel firmy, którzy stali się alkoholikami na skutek specyficznych okoliczności związanych z pracą zawodową muszą znaleźć nową pracę lub zmienić zawód.</a:t>
            </a:r>
          </a:p>
          <a:p>
            <a:pPr>
              <a:tabLst>
                <a:tab pos="270510" algn="l"/>
              </a:tabLst>
            </a:pPr>
            <a:r>
              <a:rPr lang="pl-PL" sz="1200" dirty="0">
                <a:solidFill>
                  <a:srgbClr val="000000"/>
                </a:solidFill>
                <a:latin typeface="Times New Roman"/>
                <a:ea typeface="Times New Roman"/>
              </a:rPr>
              <a:t>          Życie to umiejętność dokonywania wyborów.</a:t>
            </a:r>
            <a:br>
              <a:rPr lang="pl-PL" sz="1200" dirty="0">
                <a:solidFill>
                  <a:srgbClr val="000000"/>
                </a:solidFill>
                <a:latin typeface="Times New Roman"/>
                <a:ea typeface="Times New Roman"/>
              </a:rPr>
            </a:br>
            <a:r>
              <a:rPr lang="pl-PL" sz="1200" dirty="0">
                <a:solidFill>
                  <a:srgbClr val="000000"/>
                </a:solidFill>
                <a:latin typeface="Times New Roman"/>
                <a:ea typeface="Times New Roman"/>
              </a:rPr>
              <a:t> 	</a:t>
            </a:r>
          </a:p>
          <a:p>
            <a:pPr marL="342900" indent="-342900" algn="just">
              <a:buFont typeface="Symbol"/>
              <a:buChar char=""/>
              <a:tabLst>
                <a:tab pos="270510" algn="l"/>
              </a:tabLst>
            </a:pPr>
            <a:r>
              <a:rPr lang="pl-PL" sz="1200" dirty="0">
                <a:solidFill>
                  <a:srgbClr val="000000"/>
                </a:solidFill>
                <a:latin typeface="Times New Roman"/>
                <a:ea typeface="Times New Roman"/>
              </a:rPr>
              <a:t>W przypadku Internetu mamy do czynienia z potrzebą komunikacji i informacji, które są jednymi z najważniejszych potrzeb człowieka. </a:t>
            </a:r>
            <a:r>
              <a:rPr lang="pl-PL" sz="1200" b="1" dirty="0">
                <a:solidFill>
                  <a:srgbClr val="000000"/>
                </a:solidFill>
                <a:latin typeface="Times New Roman"/>
                <a:ea typeface="Times New Roman"/>
              </a:rPr>
              <a:t>Nie chodzi więc o ich wyeliminowanie, ale o znalezienie innych sposobów ich zaspokajania.</a:t>
            </a:r>
            <a:r>
              <a:rPr lang="pl-PL" sz="1200" dirty="0">
                <a:solidFill>
                  <a:srgbClr val="000000"/>
                </a:solidFill>
                <a:latin typeface="Times New Roman"/>
                <a:ea typeface="Times New Roman"/>
              </a:rPr>
              <a:t> Pierwszym zadaniem stojącym przed osobą, która uważa,   że komputer odgrywa zbyt dużą rolę w jej życiu, jest wybranie jednego dnia w tygodniu,              w którym komputer będzie wyłączony. W zamian należy znaleźć inną formę przyjemności: czytanie książki, spacer, kino, muzyka, warsztaty rozwoju osobistego czy inne. </a:t>
            </a:r>
          </a:p>
          <a:p>
            <a:pPr algn="just"/>
            <a:r>
              <a:rPr lang="pl-PL" sz="1200" dirty="0">
                <a:solidFill>
                  <a:srgbClr val="000000"/>
                </a:solidFill>
                <a:latin typeface="Times New Roman"/>
                <a:ea typeface="Times New Roman"/>
              </a:rPr>
              <a:t> </a:t>
            </a:r>
          </a:p>
          <a:p>
            <a:pPr marL="342900" indent="-342900" algn="just">
              <a:spcBef>
                <a:spcPts val="500"/>
              </a:spcBef>
              <a:spcAft>
                <a:spcPts val="500"/>
              </a:spcAft>
              <a:buFont typeface="Symbol"/>
              <a:buChar char=""/>
              <a:tabLst>
                <a:tab pos="270510" algn="l"/>
              </a:tabLst>
            </a:pPr>
            <a:r>
              <a:rPr lang="pl-PL" sz="1200" dirty="0">
                <a:solidFill>
                  <a:srgbClr val="000000"/>
                </a:solidFill>
                <a:latin typeface="Times New Roman"/>
                <a:ea typeface="Times New Roman"/>
              </a:rPr>
              <a:t>Jeśli uporczywa potrzeba korzystania z Internetu nadal utrzymuje się, </a:t>
            </a:r>
            <a:r>
              <a:rPr lang="pl-PL" sz="1200" b="1" dirty="0">
                <a:solidFill>
                  <a:srgbClr val="000000"/>
                </a:solidFill>
                <a:latin typeface="Times New Roman"/>
                <a:ea typeface="Times New Roman"/>
              </a:rPr>
              <a:t>warto skorzystać                z pomocy psychoterapeuty, ponieważ uzależnienie od Internetu może być symptomem "głębszego" problemu życiowego.</a:t>
            </a:r>
            <a:r>
              <a:rPr lang="pl-PL" sz="1200" dirty="0">
                <a:solidFill>
                  <a:srgbClr val="000000"/>
                </a:solidFill>
                <a:latin typeface="Times New Roman"/>
                <a:ea typeface="Times New Roman"/>
              </a:rPr>
              <a:t> Wówczas psychoterapeuta może pomóc nam                          w uświadomieniu sobie prawdziwych przyczyn naszego uzależnienia.</a:t>
            </a:r>
          </a:p>
          <a:p>
            <a:pPr algn="r">
              <a:spcBef>
                <a:spcPts val="500"/>
              </a:spcBef>
              <a:spcAft>
                <a:spcPts val="500"/>
              </a:spcAft>
              <a:tabLst>
                <a:tab pos="270510" algn="l"/>
              </a:tabLst>
            </a:pPr>
            <a:r>
              <a:rPr lang="pl-PL" sz="1200" dirty="0">
                <a:solidFill>
                  <a:srgbClr val="000000"/>
                </a:solidFill>
                <a:latin typeface="Times New Roman"/>
                <a:ea typeface="Times New Roman"/>
              </a:rPr>
              <a:t>Materiały Licheńskiego Centrum </a:t>
            </a:r>
            <a:r>
              <a:rPr lang="pl-PL" sz="1200" dirty="0" smtClean="0">
                <a:solidFill>
                  <a:srgbClr val="000000"/>
                </a:solidFill>
                <a:latin typeface="Times New Roman"/>
                <a:ea typeface="Times New Roman"/>
              </a:rPr>
              <a:t>Pomocy</a:t>
            </a:r>
            <a:endParaRPr lang="pl-PL" sz="1200" dirty="0">
              <a:solidFill>
                <a:srgbClr val="000000"/>
              </a:solidFill>
              <a:latin typeface="Times New Roman"/>
              <a:ea typeface="Times New Roman"/>
            </a:endParaRPr>
          </a:p>
        </p:txBody>
      </p:sp>
    </p:spTree>
    <p:extLst>
      <p:ext uri="{BB962C8B-B14F-4D97-AF65-F5344CB8AC3E}">
        <p14:creationId xmlns:p14="http://schemas.microsoft.com/office/powerpoint/2010/main" val="8159942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1_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77</Words>
  <Application>Microsoft Office PowerPoint</Application>
  <PresentationFormat>Pokaz na ekranie (4:3)</PresentationFormat>
  <Paragraphs>29</Paragraphs>
  <Slides>2</Slides>
  <Notes>0</Notes>
  <HiddenSlides>0</HiddenSlides>
  <MMClips>0</MMClips>
  <ScaleCrop>false</ScaleCrop>
  <HeadingPairs>
    <vt:vector size="4" baseType="variant">
      <vt:variant>
        <vt:lpstr>Motyw</vt:lpstr>
      </vt:variant>
      <vt:variant>
        <vt:i4>2</vt:i4>
      </vt:variant>
      <vt:variant>
        <vt:lpstr>Tytuły slajdów</vt:lpstr>
      </vt:variant>
      <vt:variant>
        <vt:i4>2</vt:i4>
      </vt:variant>
    </vt:vector>
  </HeadingPairs>
  <TitlesOfParts>
    <vt:vector size="4" baseType="lpstr">
      <vt:lpstr>Podstawowy</vt:lpstr>
      <vt:lpstr>1_Podstawowy</vt:lpstr>
      <vt:lpstr>Prezentacja programu PowerPoint</vt:lpstr>
      <vt:lpstr>Prezentacja programu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Monika Chmiel</dc:creator>
  <cp:lastModifiedBy>Monika Chmiel</cp:lastModifiedBy>
  <cp:revision>2</cp:revision>
  <dcterms:created xsi:type="dcterms:W3CDTF">2021-12-15T06:43:43Z</dcterms:created>
  <dcterms:modified xsi:type="dcterms:W3CDTF">2021-12-16T06:49:57Z</dcterms:modified>
</cp:coreProperties>
</file>