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7" r:id="rId4"/>
    <p:sldId id="258" r:id="rId5"/>
    <p:sldId id="259" r:id="rId6"/>
  </p:sldIdLst>
  <p:sldSz cx="6858000" cy="9144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55418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46651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063956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52678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111505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1276156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513612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507763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681660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80510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400992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861793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145977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865868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514030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571623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68000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7986472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7721635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4165861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101568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13961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26327655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11187313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588771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6425624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03761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00458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59738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01486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62881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305113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583946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10565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238235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06828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2786" y="179512"/>
            <a:ext cx="6624736" cy="8233023"/>
          </a:xfrm>
          <a:prstGeom prst="rect">
            <a:avLst/>
          </a:prstGeom>
        </p:spPr>
        <p:txBody>
          <a:bodyPr wrap="square">
            <a:spAutoFit/>
          </a:bodyPr>
          <a:lstStyle/>
          <a:p>
            <a:r>
              <a:rPr lang="pl-PL" sz="1200" b="1" dirty="0">
                <a:solidFill>
                  <a:srgbClr val="000000"/>
                </a:solidFill>
                <a:latin typeface="Times New Roman"/>
                <a:ea typeface="Times New Roman"/>
              </a:rPr>
              <a:t>                  </a:t>
            </a:r>
            <a:r>
              <a:rPr lang="pl-PL" sz="1400" b="1" dirty="0">
                <a:solidFill>
                  <a:srgbClr val="0070C0"/>
                </a:solidFill>
                <a:latin typeface="Times New Roman"/>
                <a:ea typeface="Times New Roman"/>
              </a:rPr>
              <a:t>Czym jest pracoholizm?</a:t>
            </a:r>
          </a:p>
          <a:p>
            <a:pPr algn="ctr"/>
            <a:r>
              <a:rPr lang="pl-PL" sz="1200" b="1" dirty="0">
                <a:solidFill>
                  <a:srgbClr val="000000"/>
                </a:solidFill>
                <a:latin typeface="Times New Roman"/>
                <a:ea typeface="Times New Roman"/>
              </a:rPr>
              <a:t> </a:t>
            </a:r>
            <a:endParaRPr lang="pl-PL" sz="1200" dirty="0">
              <a:solidFill>
                <a:srgbClr val="000000"/>
              </a:solidFill>
              <a:latin typeface="Times New Roman"/>
              <a:ea typeface="Times New Roman"/>
            </a:endParaRPr>
          </a:p>
          <a:p>
            <a:pPr indent="539750" algn="just"/>
            <a:r>
              <a:rPr lang="pl-PL" sz="1200" b="1" i="1" dirty="0">
                <a:solidFill>
                  <a:srgbClr val="000000"/>
                </a:solidFill>
                <a:latin typeface="Times New Roman"/>
                <a:ea typeface="Times New Roman"/>
              </a:rPr>
              <a:t>Pracoholizm można określić jako obsesyjne spełnianie się w dziedzinie pracy, ze szkodą dla innych obszarów życia. Szkody te mogą dotyczyć zdrowia pracoholika i jego rodziny, rozpadu więzi emocjonalnych w rodzinie, zawężenia zainteresowań oraz kontaktów towarzyskich i przyjacielskich wyłącznie do osób związanych z pracą. Człowiek uzależniony od pracy lekceważy swoje zdrowie</a:t>
            </a:r>
            <a:r>
              <a:rPr lang="pl-PL" sz="1200" b="1" i="1" dirty="0" smtClean="0">
                <a:solidFill>
                  <a:srgbClr val="000000"/>
                </a:solidFill>
                <a:latin typeface="Times New Roman"/>
                <a:ea typeface="Times New Roman"/>
              </a:rPr>
              <a:t>,         </a:t>
            </a:r>
            <a:r>
              <a:rPr lang="pl-PL" sz="1200" b="1" i="1" dirty="0">
                <a:solidFill>
                  <a:srgbClr val="000000"/>
                </a:solidFill>
                <a:latin typeface="Times New Roman"/>
                <a:ea typeface="Times New Roman"/>
              </a:rPr>
              <a:t>nie umie odpoczywać. Jest wiecznie </a:t>
            </a:r>
            <a:r>
              <a:rPr lang="pl-PL" sz="1200" b="1" i="1" dirty="0" smtClean="0">
                <a:solidFill>
                  <a:srgbClr val="000000"/>
                </a:solidFill>
                <a:latin typeface="Times New Roman"/>
                <a:ea typeface="Times New Roman"/>
              </a:rPr>
              <a:t>nieobecny </a:t>
            </a:r>
            <a:r>
              <a:rPr lang="pl-PL" sz="1200" b="1" i="1" dirty="0">
                <a:solidFill>
                  <a:srgbClr val="000000"/>
                </a:solidFill>
                <a:latin typeface="Times New Roman"/>
                <a:ea typeface="Times New Roman"/>
              </a:rPr>
              <a:t>w życiu rodzinnym, ponieważ coraz więcej czasu spędza w pracy oraz z ludźmi z nią związanymi. Postępuje u niego wypalenie życia uczuciowego i sfery duchowej. W końcu następuje także „wypalenie zawodowe” polegające na niemożności twórczego podejścia do pracy, na nienawiści do niej z jednoczesnym przymusem jej wykonywania. </a:t>
            </a:r>
            <a:endParaRPr lang="pl-PL" sz="1200" dirty="0">
              <a:solidFill>
                <a:srgbClr val="000000"/>
              </a:solidFill>
              <a:latin typeface="Times New Roman"/>
              <a:ea typeface="Times New Roman"/>
            </a:endParaRPr>
          </a:p>
          <a:p>
            <a:pPr indent="539750" algn="just"/>
            <a:r>
              <a:rPr lang="pl-PL" sz="1200" b="1" i="1" dirty="0">
                <a:solidFill>
                  <a:srgbClr val="000000"/>
                </a:solidFill>
                <a:latin typeface="Times New Roman"/>
                <a:ea typeface="Times New Roman"/>
              </a:rPr>
              <a:t>Uzależnieni od pracy są tak samo bezsilni wobec niej jak narkomani wobec narkotyku. Pracoholizm może prowadzić do śmierci, może też zniszczyć rodzinę, zupełnie tak jak inne uzależnienia. Jak na ironię pracoholicy mają więcej problemów w pracy, niż ich koledzy. W jakimś sensie trudniej pozbyć się przepracowania niż innych uzależnień, gdyż jest to jedyny nałóg, który spotyka się ze społeczną aprobatą. Nie ma pracoholizmu „pożytecznego” i „szkodliwego” - jak mówią niektórzy! Pracoholizm jest nałogiem, nałóg jest chorobą, a nie ma pozytywnych chorób! </a:t>
            </a:r>
            <a:endParaRPr lang="pl-PL" sz="1200" dirty="0">
              <a:solidFill>
                <a:srgbClr val="000000"/>
              </a:solidFill>
              <a:latin typeface="Times New Roman"/>
              <a:ea typeface="Times New Roman"/>
            </a:endParaRPr>
          </a:p>
          <a:p>
            <a:pPr indent="539750" algn="ctr"/>
            <a:r>
              <a:rPr lang="pl-PL" sz="1400" b="1" dirty="0">
                <a:solidFill>
                  <a:srgbClr val="000000"/>
                </a:solidFill>
                <a:latin typeface="Times New Roman"/>
                <a:ea typeface="Times New Roman"/>
              </a:rPr>
              <a:t> </a:t>
            </a:r>
            <a:endParaRPr lang="pl-PL" sz="1400" dirty="0">
              <a:solidFill>
                <a:srgbClr val="000000"/>
              </a:solidFill>
              <a:latin typeface="Times New Roman"/>
              <a:ea typeface="Times New Roman"/>
            </a:endParaRPr>
          </a:p>
          <a:p>
            <a:pPr indent="539750">
              <a:lnSpc>
                <a:spcPct val="150000"/>
              </a:lnSpc>
            </a:pPr>
            <a:r>
              <a:rPr lang="pl-PL" sz="1400" b="1" dirty="0">
                <a:solidFill>
                  <a:srgbClr val="000000"/>
                </a:solidFill>
                <a:latin typeface="Times New Roman"/>
                <a:ea typeface="Times New Roman"/>
              </a:rPr>
              <a:t>    </a:t>
            </a:r>
            <a:r>
              <a:rPr lang="pl-PL" sz="1200" b="1" dirty="0">
                <a:solidFill>
                  <a:srgbClr val="000000"/>
                </a:solidFill>
                <a:latin typeface="Times New Roman"/>
                <a:ea typeface="Times New Roman"/>
              </a:rPr>
              <a:t>Dziesięć głównych oznak uzależnienia od pracy:</a:t>
            </a:r>
            <a:r>
              <a:rPr lang="pl-PL" sz="1200" dirty="0">
                <a:solidFill>
                  <a:srgbClr val="000000"/>
                </a:solidFill>
                <a:latin typeface="Times New Roman"/>
                <a:ea typeface="Times New Roman"/>
              </a:rPr>
              <a:t>  </a:t>
            </a:r>
          </a:p>
          <a:p>
            <a:pPr indent="539750">
              <a:lnSpc>
                <a:spcPct val="150000"/>
              </a:lnSpc>
            </a:pPr>
            <a:r>
              <a:rPr lang="pl-PL" sz="1200" dirty="0">
                <a:solidFill>
                  <a:srgbClr val="000000"/>
                </a:solidFill>
                <a:latin typeface="Times New Roman"/>
                <a:ea typeface="Times New Roman"/>
              </a:rPr>
              <a:t>                          </a:t>
            </a:r>
          </a:p>
          <a:p>
            <a:pPr marL="228600" indent="-228600" algn="just">
              <a:lnSpc>
                <a:spcPct val="150000"/>
              </a:lnSpc>
              <a:buFontTx/>
              <a:buAutoNum type="arabicPeriod"/>
              <a:tabLst>
                <a:tab pos="138430" algn="l"/>
              </a:tabLst>
            </a:pPr>
            <a:r>
              <a:rPr lang="pl-PL" sz="1200" b="1" dirty="0">
                <a:solidFill>
                  <a:srgbClr val="000000"/>
                </a:solidFill>
                <a:latin typeface="Times New Roman"/>
                <a:ea typeface="Times New Roman"/>
              </a:rPr>
              <a:t>Pośpiech i bycie stale zajętym, człowiek jest owładnięty przez nieustanne poczucie     wewnętrznego pośpiechu i ciągle walczy z brakiem czasu.</a:t>
            </a:r>
          </a:p>
          <a:p>
            <a:pPr marL="228600" indent="-228600" algn="just">
              <a:lnSpc>
                <a:spcPct val="150000"/>
              </a:lnSpc>
              <a:buFont typeface="+mj-lt"/>
              <a:buAutoNum type="arabicPeriod"/>
            </a:pPr>
            <a:r>
              <a:rPr lang="pl-PL" sz="1200" b="1" dirty="0">
                <a:solidFill>
                  <a:srgbClr val="000000"/>
                </a:solidFill>
                <a:latin typeface="Times New Roman"/>
                <a:ea typeface="Times New Roman"/>
              </a:rPr>
              <a:t>Potrzeba kontroli, obsesyjna potrzeba kontrolowania siebie i wszystkiego w swoim             życiu.</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Perfekcjonizm, człowiek jest tak pedantyczny, że nic nie jest dla niego doskonałe.</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Trudności w związkach, nadmierna praca kłóci się z bliskimi relacjami i przyjaźniami.</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Ciągi, </a:t>
            </a:r>
            <a:r>
              <a:rPr lang="pl-PL" sz="1200" b="1" dirty="0" smtClean="0">
                <a:solidFill>
                  <a:srgbClr val="000000"/>
                </a:solidFill>
                <a:latin typeface="Times New Roman"/>
                <a:ea typeface="Times New Roman"/>
              </a:rPr>
              <a:t> dni </a:t>
            </a:r>
            <a:r>
              <a:rPr lang="pl-PL" sz="1200" b="1" dirty="0">
                <a:solidFill>
                  <a:srgbClr val="000000"/>
                </a:solidFill>
                <a:latin typeface="Times New Roman"/>
                <a:ea typeface="Times New Roman"/>
              </a:rPr>
              <a:t>pracy rzadko są 8-godzinnne i rzadko ograniczają się do pięciu w tygodniu.</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Trudno jest rozluźnić się, nieustanny niepokój to znak rozpoznawczy pracoholików.</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Chwilowe „zaćmienia umysłu’’, podczas długich rozmów czy podróży zdarzają się utraty pamięci z powodu zaabsorbowania pracą.</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Niecierpliwość i drażliwość, pracoholika łatwo rozzłościć, trudno mu znieść kolejki.</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Poczucie niekompetencji, pracoholikowi towarzyszy przekonanie, że się nie nadaje, a niska samoocena prowadzi do koncentrowania się na wynikach pracy, a nie na jej przebiegu.</a:t>
            </a:r>
            <a:endParaRPr lang="pl-PL" sz="1200" dirty="0">
              <a:solidFill>
                <a:srgbClr val="000000"/>
              </a:solidFill>
              <a:latin typeface="Times New Roman"/>
              <a:ea typeface="Times New Roman"/>
            </a:endParaRPr>
          </a:p>
          <a:p>
            <a:pPr marL="228600" indent="-228600" algn="just">
              <a:lnSpc>
                <a:spcPct val="150000"/>
              </a:lnSpc>
              <a:buFont typeface="+mj-lt"/>
              <a:buAutoNum type="arabicPeriod"/>
            </a:pPr>
            <a:r>
              <a:rPr lang="pl-PL" sz="1200" b="1" dirty="0">
                <a:solidFill>
                  <a:srgbClr val="000000"/>
                </a:solidFill>
                <a:latin typeface="Times New Roman"/>
                <a:ea typeface="Times New Roman"/>
              </a:rPr>
              <a:t>Lekceważenie swoich potrzeb zdrowia i odpoczynku, emocjonalnych i duchowych, z powodu  przepracowania.</a:t>
            </a:r>
          </a:p>
          <a:p>
            <a:pPr marL="228600" indent="-228600" algn="just">
              <a:buFont typeface="+mj-lt"/>
              <a:buAutoNum type="arabicPeriod"/>
            </a:pPr>
            <a:endParaRPr lang="pl-PL" sz="1200" dirty="0">
              <a:solidFill>
                <a:srgbClr val="000000"/>
              </a:solidFill>
              <a:latin typeface="Times New Roman"/>
              <a:ea typeface="Times New Roman"/>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25" y="8285163"/>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1210" y="8219918"/>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5552" y="8221732"/>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Łącznik prostoliniowy 3"/>
          <p:cNvCxnSpPr/>
          <p:nvPr/>
        </p:nvCxnSpPr>
        <p:spPr>
          <a:xfrm>
            <a:off x="84425" y="8172400"/>
            <a:ext cx="6613097"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4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4096257294"/>
              </p:ext>
            </p:extLst>
          </p:nvPr>
        </p:nvGraphicFramePr>
        <p:xfrm>
          <a:off x="476672" y="1187624"/>
          <a:ext cx="6048672" cy="7115944"/>
        </p:xfrm>
        <a:graphic>
          <a:graphicData uri="http://schemas.openxmlformats.org/drawingml/2006/table">
            <a:tbl>
              <a:tblPr/>
              <a:tblGrid>
                <a:gridCol w="4932023"/>
                <a:gridCol w="279655"/>
                <a:gridCol w="278998"/>
                <a:gridCol w="278998"/>
                <a:gridCol w="278998"/>
              </a:tblGrid>
              <a:tr h="430149">
                <a:tc>
                  <a:txBody>
                    <a:bodyPr/>
                    <a:lstStyle/>
                    <a:p>
                      <a:pPr>
                        <a:spcAft>
                          <a:spcPts val="0"/>
                        </a:spcAft>
                      </a:pPr>
                      <a:r>
                        <a:rPr lang="pl-PL" sz="1050" dirty="0">
                          <a:effectLst/>
                          <a:latin typeface="Times New Roman"/>
                          <a:ea typeface="Times New Roman"/>
                        </a:rPr>
                        <a:t> </a:t>
                      </a:r>
                    </a:p>
                    <a:p>
                      <a:pPr algn="ctr">
                        <a:spcAft>
                          <a:spcPts val="0"/>
                        </a:spcAft>
                      </a:pPr>
                      <a:r>
                        <a:rPr lang="pl-PL" sz="1050" b="1" dirty="0" smtClean="0">
                          <a:effectLst/>
                          <a:latin typeface="Times New Roman"/>
                          <a:ea typeface="Times New Roman"/>
                        </a:rPr>
                        <a:t>TEST</a:t>
                      </a:r>
                      <a:r>
                        <a:rPr lang="pl-PL" sz="1050" b="0" baseline="0" dirty="0" smtClean="0">
                          <a:effectLst/>
                          <a:latin typeface="Times New Roman"/>
                          <a:ea typeface="Times New Roman"/>
                        </a:rPr>
                        <a:t> </a:t>
                      </a:r>
                      <a:r>
                        <a:rPr lang="pl-PL" sz="1050" b="1" dirty="0" smtClean="0">
                          <a:effectLst/>
                          <a:latin typeface="Times New Roman"/>
                          <a:ea typeface="Times New Roman"/>
                        </a:rPr>
                        <a:t>UZALEŻNIENIA OD  PRACY</a:t>
                      </a:r>
                      <a:endParaRPr lang="pl-PL" sz="1050" dirty="0">
                        <a:effectLst/>
                        <a:latin typeface="Times New Roman"/>
                        <a:ea typeface="Times New Roman"/>
                      </a:endParaRPr>
                    </a:p>
                    <a:p>
                      <a:pPr algn="ctr">
                        <a:spcAft>
                          <a:spcPts val="0"/>
                        </a:spcAft>
                      </a:pPr>
                      <a:r>
                        <a:rPr lang="pl-PL" sz="1050" b="1" dirty="0">
                          <a:effectLst/>
                          <a:latin typeface="Times New Roman"/>
                          <a:ea typeface="Times New Roman"/>
                        </a:rPr>
                        <a:t> </a:t>
                      </a:r>
                      <a:endParaRPr lang="pl-PL" sz="1050" dirty="0">
                        <a:effectLst/>
                        <a:latin typeface="Times New Roman"/>
                        <a:ea typeface="Times New Roman"/>
                      </a:endParaRP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065">
                <a:tc>
                  <a:txBody>
                    <a:bodyPr/>
                    <a:lstStyle/>
                    <a:p>
                      <a:pPr marL="0" lvl="0" indent="0">
                        <a:spcAft>
                          <a:spcPts val="0"/>
                        </a:spcAft>
                        <a:buFont typeface="+mj-lt"/>
                        <a:buNone/>
                        <a:tabLst>
                          <a:tab pos="228600" algn="l"/>
                        </a:tabLst>
                      </a:pPr>
                      <a:r>
                        <a:rPr lang="pl-PL" sz="1050" dirty="0">
                          <a:effectLst/>
                          <a:latin typeface="Times New Roman"/>
                          <a:ea typeface="Times New Roman"/>
                        </a:rPr>
                        <a:t>Wolę wykonywać większość prac sam, niż prosić o pomoc</a:t>
                      </a:r>
                      <a:r>
                        <a:rPr lang="pl-PL" sz="1050" dirty="0" smtClean="0">
                          <a:effectLst/>
                          <a:latin typeface="Times New Roman"/>
                          <a:ea typeface="Times New Roman"/>
                        </a:rPr>
                        <a:t>.</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smtClean="0">
                          <a:effectLst/>
                          <a:latin typeface="Times New Roman"/>
                          <a:ea typeface="Times New Roman"/>
                        </a:rPr>
                        <a:t>Gdy </a:t>
                      </a:r>
                      <a:r>
                        <a:rPr lang="pl-PL" sz="1050" dirty="0">
                          <a:effectLst/>
                          <a:latin typeface="Times New Roman"/>
                          <a:ea typeface="Times New Roman"/>
                        </a:rPr>
                        <a:t>muszę czekać na kogoś lub gdy coś trwa zbyt długo (np. długa, zbyt wolna  posuwająca się kolejka) - bardzo się </a:t>
                      </a:r>
                      <a:r>
                        <a:rPr lang="pl-PL" sz="1050" dirty="0" smtClean="0">
                          <a:effectLst/>
                          <a:latin typeface="Times New Roman"/>
                          <a:ea typeface="Times New Roman"/>
                        </a:rPr>
                        <a:t>niecierpliwię.</a:t>
                      </a:r>
                      <a:endParaRPr lang="pl-PL" sz="1050" dirty="0">
                        <a:effectLst/>
                        <a:latin typeface="Times New Roman"/>
                        <a:ea typeface="Times New Roman"/>
                      </a:endParaRP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09">
                <a:tc>
                  <a:txBody>
                    <a:bodyPr/>
                    <a:lstStyle/>
                    <a:p>
                      <a:pPr marL="0" lvl="0" indent="0">
                        <a:spcAft>
                          <a:spcPts val="0"/>
                        </a:spcAft>
                        <a:buFont typeface="+mj-lt"/>
                        <a:buNone/>
                        <a:tabLst>
                          <a:tab pos="228600" algn="l"/>
                        </a:tabLst>
                      </a:pPr>
                      <a:r>
                        <a:rPr lang="pl-PL" sz="1050" dirty="0">
                          <a:effectLst/>
                          <a:latin typeface="Times New Roman"/>
                          <a:ea typeface="Times New Roman"/>
                        </a:rPr>
                        <a:t>Wyglądam na osobę, która </a:t>
                      </a:r>
                      <a:r>
                        <a:rPr lang="pl-PL" sz="1050" dirty="0" smtClean="0">
                          <a:effectLst/>
                          <a:latin typeface="Times New Roman"/>
                          <a:ea typeface="Times New Roman"/>
                        </a:rPr>
                        <a:t> stale  </a:t>
                      </a:r>
                      <a:r>
                        <a:rPr lang="pl-PL" sz="1050" dirty="0">
                          <a:effectLst/>
                          <a:latin typeface="Times New Roman"/>
                          <a:ea typeface="Times New Roman"/>
                        </a:rPr>
                        <a:t>się </a:t>
                      </a:r>
                      <a:r>
                        <a:rPr lang="pl-PL" sz="1050" dirty="0" smtClean="0">
                          <a:effectLst/>
                          <a:latin typeface="Times New Roman"/>
                          <a:ea typeface="Times New Roman"/>
                        </a:rPr>
                        <a:t> spieszy </a:t>
                      </a:r>
                      <a:r>
                        <a:rPr lang="pl-PL" sz="1050" dirty="0">
                          <a:effectLst/>
                          <a:latin typeface="Times New Roman"/>
                          <a:ea typeface="Times New Roman"/>
                        </a:rPr>
                        <a:t>i ściga </a:t>
                      </a:r>
                      <a:r>
                        <a:rPr lang="pl-PL" sz="1050" dirty="0" smtClean="0">
                          <a:effectLst/>
                          <a:latin typeface="Times New Roman"/>
                          <a:ea typeface="Times New Roman"/>
                        </a:rPr>
                        <a:t> się </a:t>
                      </a:r>
                      <a:r>
                        <a:rPr lang="pl-PL" sz="1050" dirty="0">
                          <a:effectLst/>
                          <a:latin typeface="Times New Roman"/>
                          <a:ea typeface="Times New Roman"/>
                        </a:rPr>
                        <a:t>z </a:t>
                      </a:r>
                      <a:r>
                        <a:rPr lang="pl-PL" sz="1050" dirty="0" smtClean="0">
                          <a:effectLst/>
                          <a:latin typeface="Times New Roman"/>
                          <a:ea typeface="Times New Roman"/>
                        </a:rPr>
                        <a:t> czasem</a:t>
                      </a:r>
                      <a:r>
                        <a:rPr lang="pl-PL" sz="1050" dirty="0">
                          <a:effectLst/>
                          <a:latin typeface="Times New Roman"/>
                          <a:ea typeface="Times New Roman"/>
                        </a:rPr>
                        <a:t>.</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67">
                <a:tc>
                  <a:txBody>
                    <a:bodyPr/>
                    <a:lstStyle/>
                    <a:p>
                      <a:pPr marL="0" lvl="0" indent="0">
                        <a:spcAft>
                          <a:spcPts val="0"/>
                        </a:spcAft>
                        <a:buFont typeface="+mj-lt"/>
                        <a:buNone/>
                        <a:tabLst>
                          <a:tab pos="228600" algn="l"/>
                        </a:tabLst>
                      </a:pPr>
                      <a:r>
                        <a:rPr lang="pl-PL" sz="1050" dirty="0" smtClean="0">
                          <a:effectLst/>
                          <a:latin typeface="Times New Roman"/>
                          <a:ea typeface="Times New Roman"/>
                        </a:rPr>
                        <a:t>Irytuję  </a:t>
                      </a:r>
                      <a:r>
                        <a:rPr lang="pl-PL" sz="1050" dirty="0">
                          <a:effectLst/>
                          <a:latin typeface="Times New Roman"/>
                          <a:ea typeface="Times New Roman"/>
                        </a:rPr>
                        <a:t>się, gdy ktoś </a:t>
                      </a:r>
                      <a:r>
                        <a:rPr lang="pl-PL" sz="1050" dirty="0" smtClean="0">
                          <a:effectLst/>
                          <a:latin typeface="Times New Roman"/>
                          <a:ea typeface="Times New Roman"/>
                        </a:rPr>
                        <a:t> mi  </a:t>
                      </a:r>
                      <a:r>
                        <a:rPr lang="pl-PL" sz="1050" dirty="0">
                          <a:effectLst/>
                          <a:latin typeface="Times New Roman"/>
                          <a:ea typeface="Times New Roman"/>
                        </a:rPr>
                        <a:t>przerywa </a:t>
                      </a:r>
                      <a:r>
                        <a:rPr lang="pl-PL" sz="1050" dirty="0" smtClean="0">
                          <a:effectLst/>
                          <a:latin typeface="Times New Roman"/>
                          <a:ea typeface="Times New Roman"/>
                        </a:rPr>
                        <a:t> wykonywaną  pracę</a:t>
                      </a:r>
                      <a:r>
                        <a:rPr lang="pl-PL" sz="1050" dirty="0">
                          <a:effectLst/>
                          <a:latin typeface="Times New Roman"/>
                          <a:ea typeface="Times New Roman"/>
                        </a:rPr>
                        <a:t>.</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428">
                <a:tc>
                  <a:txBody>
                    <a:bodyPr/>
                    <a:lstStyle/>
                    <a:p>
                      <a:pPr marL="0" lvl="0" indent="0">
                        <a:spcAft>
                          <a:spcPts val="0"/>
                        </a:spcAft>
                        <a:buFont typeface="+mj-lt"/>
                        <a:buNone/>
                        <a:tabLst>
                          <a:tab pos="228600" algn="l"/>
                        </a:tabLst>
                      </a:pPr>
                      <a:r>
                        <a:rPr lang="pl-PL" sz="1050" dirty="0" smtClean="0">
                          <a:effectLst/>
                          <a:latin typeface="Times New Roman"/>
                          <a:ea typeface="Times New Roman"/>
                        </a:rPr>
                        <a:t>Jestem  </a:t>
                      </a:r>
                      <a:r>
                        <a:rPr lang="pl-PL" sz="1050" dirty="0">
                          <a:effectLst/>
                          <a:latin typeface="Times New Roman"/>
                          <a:ea typeface="Times New Roman"/>
                        </a:rPr>
                        <a:t>zajęty </a:t>
                      </a:r>
                      <a:r>
                        <a:rPr lang="pl-PL" sz="1050" dirty="0" smtClean="0">
                          <a:effectLst/>
                          <a:latin typeface="Times New Roman"/>
                          <a:ea typeface="Times New Roman"/>
                        </a:rPr>
                        <a:t> wieloma  </a:t>
                      </a:r>
                      <a:r>
                        <a:rPr lang="pl-PL" sz="1050" dirty="0">
                          <a:effectLst/>
                          <a:latin typeface="Times New Roman"/>
                          <a:ea typeface="Times New Roman"/>
                        </a:rPr>
                        <a:t>rzeczami </a:t>
                      </a:r>
                      <a:r>
                        <a:rPr lang="pl-PL" sz="1050" dirty="0" smtClean="0">
                          <a:effectLst/>
                          <a:latin typeface="Times New Roman"/>
                          <a:ea typeface="Times New Roman"/>
                        </a:rPr>
                        <a:t> naraz</a:t>
                      </a:r>
                      <a:r>
                        <a:rPr lang="pl-PL" sz="1050" dirty="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Robię dwie lub trzy rzeczy naraz - np. jem i piszę dyspozycje, rozmawiając jednocześnie przez telefon.</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974">
                <a:tc>
                  <a:txBody>
                    <a:bodyPr/>
                    <a:lstStyle/>
                    <a:p>
                      <a:pPr marL="0" lvl="0" indent="0">
                        <a:spcAft>
                          <a:spcPts val="0"/>
                        </a:spcAft>
                        <a:buFont typeface="+mj-lt"/>
                        <a:buNone/>
                        <a:tabLst>
                          <a:tab pos="228600" algn="l"/>
                        </a:tabLst>
                      </a:pPr>
                      <a:r>
                        <a:rPr lang="pl-PL" sz="1050" dirty="0">
                          <a:effectLst/>
                          <a:latin typeface="Times New Roman"/>
                          <a:ea typeface="Times New Roman"/>
                        </a:rPr>
                        <a:t>Podejmuje się znacznie większej ilości zadań, niż </a:t>
                      </a:r>
                      <a:r>
                        <a:rPr lang="pl-PL" sz="1050" dirty="0" smtClean="0">
                          <a:effectLst/>
                          <a:latin typeface="Times New Roman"/>
                          <a:ea typeface="Times New Roman"/>
                        </a:rPr>
                        <a:t> jestem </a:t>
                      </a:r>
                      <a:r>
                        <a:rPr lang="pl-PL" sz="1050" dirty="0">
                          <a:effectLst/>
                          <a:latin typeface="Times New Roman"/>
                          <a:ea typeface="Times New Roman"/>
                        </a:rPr>
                        <a:t>w stanie wykonać.</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426">
                <a:tc>
                  <a:txBody>
                    <a:bodyPr/>
                    <a:lstStyle/>
                    <a:p>
                      <a:pPr marL="0" lvl="0" indent="0">
                        <a:spcAft>
                          <a:spcPts val="0"/>
                        </a:spcAft>
                        <a:buFont typeface="+mj-lt"/>
                        <a:buNone/>
                        <a:tabLst>
                          <a:tab pos="228600" algn="l"/>
                        </a:tabLst>
                      </a:pPr>
                      <a:r>
                        <a:rPr lang="pl-PL" sz="1050" dirty="0">
                          <a:effectLst/>
                          <a:latin typeface="Times New Roman"/>
                          <a:ea typeface="Times New Roman"/>
                        </a:rPr>
                        <a:t>Czuję się winny, gdy nad czymś pracuję.</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336">
                <a:tc>
                  <a:txBody>
                    <a:bodyPr/>
                    <a:lstStyle/>
                    <a:p>
                      <a:pPr marL="0" lvl="0" indent="0">
                        <a:spcAft>
                          <a:spcPts val="0"/>
                        </a:spcAft>
                        <a:buFont typeface="+mj-lt"/>
                        <a:buNone/>
                        <a:tabLst>
                          <a:tab pos="228600" algn="l"/>
                        </a:tabLst>
                      </a:pPr>
                      <a:r>
                        <a:rPr lang="pl-PL" sz="1050" dirty="0">
                          <a:effectLst/>
                          <a:latin typeface="Times New Roman"/>
                          <a:ea typeface="Times New Roman"/>
                        </a:rPr>
                        <a:t>Ważne jest dla mnie, aby widzieć konkretne rezultaty tego co </a:t>
                      </a:r>
                      <a:r>
                        <a:rPr lang="pl-PL" sz="1050" dirty="0" smtClean="0">
                          <a:effectLst/>
                          <a:latin typeface="Times New Roman"/>
                          <a:ea typeface="Times New Roman"/>
                        </a:rPr>
                        <a:t> robię</a:t>
                      </a:r>
                      <a:r>
                        <a:rPr lang="pl-PL" sz="1050" dirty="0">
                          <a:effectLst/>
                          <a:latin typeface="Times New Roman"/>
                          <a:ea typeface="Times New Roman"/>
                        </a:rPr>
                        <a:t>.</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95">
                <a:tc>
                  <a:txBody>
                    <a:bodyPr/>
                    <a:lstStyle/>
                    <a:p>
                      <a:pPr marL="0" lvl="0" indent="0">
                        <a:spcAft>
                          <a:spcPts val="0"/>
                        </a:spcAft>
                        <a:buFont typeface="+mj-lt"/>
                        <a:buNone/>
                        <a:tabLst>
                          <a:tab pos="228600" algn="l"/>
                        </a:tabLst>
                      </a:pPr>
                      <a:r>
                        <a:rPr lang="pl-PL" sz="1050" dirty="0">
                          <a:effectLst/>
                          <a:latin typeface="Times New Roman"/>
                          <a:ea typeface="Times New Roman"/>
                        </a:rPr>
                        <a:t>Jestem bardziej zainteresowany końcowym rezultatem pracy, niż procesem jej wykonywania.</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976">
                <a:tc>
                  <a:txBody>
                    <a:bodyPr/>
                    <a:lstStyle/>
                    <a:p>
                      <a:pPr marL="0" lvl="0" indent="0">
                        <a:spcAft>
                          <a:spcPts val="0"/>
                        </a:spcAft>
                        <a:buFont typeface="+mj-lt"/>
                        <a:buNone/>
                        <a:tabLst>
                          <a:tab pos="228600" algn="l"/>
                        </a:tabLst>
                      </a:pPr>
                      <a:r>
                        <a:rPr lang="pl-PL" sz="1050" dirty="0">
                          <a:effectLst/>
                          <a:latin typeface="Times New Roman"/>
                          <a:ea typeface="Times New Roman"/>
                        </a:rPr>
                        <a:t>Sprawy nigdy nie idą tak szybko, jak tego oczekuję.</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766">
                <a:tc>
                  <a:txBody>
                    <a:bodyPr/>
                    <a:lstStyle/>
                    <a:p>
                      <a:pPr marL="0" lvl="0" indent="0">
                        <a:spcAft>
                          <a:spcPts val="0"/>
                        </a:spcAft>
                        <a:buFont typeface="+mj-lt"/>
                        <a:buNone/>
                        <a:tabLst>
                          <a:tab pos="228600" algn="l"/>
                        </a:tabLst>
                      </a:pPr>
                      <a:r>
                        <a:rPr lang="pl-PL" sz="1050" dirty="0">
                          <a:effectLst/>
                          <a:latin typeface="Times New Roman"/>
                          <a:ea typeface="Times New Roman"/>
                        </a:rPr>
                        <a:t>Wpadam w złość, gdy coś dzieje się nie po mojej myśli lub wynik pracy mi się podoba.</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smtClean="0">
                          <a:effectLst/>
                          <a:latin typeface="Times New Roman"/>
                          <a:ea typeface="Times New Roman"/>
                        </a:rPr>
                        <a:t>Zadaję </a:t>
                      </a:r>
                      <a:r>
                        <a:rPr lang="pl-PL" sz="1050" dirty="0">
                          <a:effectLst/>
                          <a:latin typeface="Times New Roman"/>
                          <a:ea typeface="Times New Roman"/>
                        </a:rPr>
                        <a:t>sobie stale to samo pytanie, nie zdając sobie </a:t>
                      </a:r>
                      <a:r>
                        <a:rPr lang="pl-PL" sz="1050" dirty="0" smtClean="0">
                          <a:effectLst/>
                          <a:latin typeface="Times New Roman"/>
                          <a:ea typeface="Times New Roman"/>
                        </a:rPr>
                        <a:t> z tego </a:t>
                      </a:r>
                      <a:r>
                        <a:rPr lang="pl-PL" sz="1050" dirty="0">
                          <a:effectLst/>
                          <a:latin typeface="Times New Roman"/>
                          <a:ea typeface="Times New Roman"/>
                        </a:rPr>
                        <a:t>sprawy, po czym </a:t>
                      </a:r>
                      <a:r>
                        <a:rPr lang="pl-PL" sz="1050" dirty="0" smtClean="0">
                          <a:effectLst/>
                          <a:latin typeface="Times New Roman"/>
                          <a:ea typeface="Times New Roman"/>
                        </a:rPr>
                        <a:t> nagle </a:t>
                      </a:r>
                      <a:r>
                        <a:rPr lang="pl-PL" sz="1050" dirty="0">
                          <a:effectLst/>
                          <a:latin typeface="Times New Roman"/>
                          <a:ea typeface="Times New Roman"/>
                        </a:rPr>
                        <a:t>znajduje odpowiedź.</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Poświęcam wiele czasu na obmyślanie i planowanie przyszłych </a:t>
                      </a:r>
                      <a:r>
                        <a:rPr lang="pl-PL" sz="1050" dirty="0" smtClean="0">
                          <a:effectLst/>
                          <a:latin typeface="Times New Roman"/>
                          <a:ea typeface="Times New Roman"/>
                        </a:rPr>
                        <a:t> zadań</a:t>
                      </a:r>
                      <a:r>
                        <a:rPr lang="pl-PL" sz="1050" dirty="0">
                          <a:effectLst/>
                          <a:latin typeface="Times New Roman"/>
                          <a:ea typeface="Times New Roman"/>
                        </a:rPr>
                        <a:t>, zaniedbując </a:t>
                      </a:r>
                      <a:r>
                        <a:rPr lang="pl-PL" sz="1050" dirty="0" smtClean="0">
                          <a:effectLst/>
                          <a:latin typeface="Times New Roman"/>
                          <a:ea typeface="Times New Roman"/>
                        </a:rPr>
                        <a:t>„Tu </a:t>
                      </a:r>
                      <a:r>
                        <a:rPr lang="pl-PL" sz="1050" dirty="0">
                          <a:effectLst/>
                          <a:latin typeface="Times New Roman"/>
                          <a:ea typeface="Times New Roman"/>
                        </a:rPr>
                        <a:t>i Teraz</a:t>
                      </a:r>
                      <a:r>
                        <a:rPr lang="pl-PL" sz="1050" dirty="0" smtClean="0">
                          <a:effectLst/>
                          <a:latin typeface="Times New Roman"/>
                          <a:ea typeface="Times New Roman"/>
                        </a:rPr>
                        <a:t>.”</a:t>
                      </a:r>
                      <a:endParaRPr lang="pl-PL" sz="1050" dirty="0">
                        <a:effectLst/>
                        <a:latin typeface="Times New Roman"/>
                        <a:ea typeface="Times New Roman"/>
                      </a:endParaRP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Zauważam, że zostaję w pracy, gdy moi współpracownicy namawiają mnie do wyjścia.</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312">
                <a:tc>
                  <a:txBody>
                    <a:bodyPr/>
                    <a:lstStyle/>
                    <a:p>
                      <a:pPr marL="0" lvl="0" indent="0">
                        <a:spcAft>
                          <a:spcPts val="0"/>
                        </a:spcAft>
                        <a:buFont typeface="+mj-lt"/>
                        <a:buNone/>
                        <a:tabLst>
                          <a:tab pos="228600" algn="l"/>
                        </a:tabLst>
                      </a:pPr>
                      <a:r>
                        <a:rPr lang="pl-PL" sz="1050" dirty="0">
                          <a:effectLst/>
                          <a:latin typeface="Times New Roman"/>
                          <a:ea typeface="Times New Roman"/>
                        </a:rPr>
                        <a:t>Jestem zły, gdy ludzie nie podzielają moich </a:t>
                      </a:r>
                      <a:r>
                        <a:rPr lang="pl-PL" sz="1050" dirty="0" smtClean="0">
                          <a:effectLst/>
                          <a:latin typeface="Times New Roman"/>
                          <a:ea typeface="Times New Roman"/>
                        </a:rPr>
                        <a:t>perfekcyjnych  </a:t>
                      </a:r>
                      <a:r>
                        <a:rPr lang="pl-PL" sz="1050" dirty="0">
                          <a:effectLst/>
                          <a:latin typeface="Times New Roman"/>
                          <a:ea typeface="Times New Roman"/>
                        </a:rPr>
                        <a:t>standardów w pracy.</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Jestem przygnębiony, gdy znajduję się w sytuacji, nad którą nie mam kontroli.</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927">
                <a:tc>
                  <a:txBody>
                    <a:bodyPr/>
                    <a:lstStyle/>
                    <a:p>
                      <a:pPr marL="228600">
                        <a:spcAft>
                          <a:spcPts val="0"/>
                        </a:spcAft>
                      </a:pPr>
                      <a:r>
                        <a:rPr lang="pl-PL" sz="1050" dirty="0">
                          <a:effectLst/>
                          <a:latin typeface="Times New Roman"/>
                          <a:ea typeface="Times New Roman"/>
                        </a:rPr>
                        <a:t> </a:t>
                      </a:r>
                    </a:p>
                    <a:p>
                      <a:pPr marL="0" lvl="0" indent="0">
                        <a:spcAft>
                          <a:spcPts val="0"/>
                        </a:spcAft>
                        <a:buFont typeface="+mj-lt"/>
                        <a:buNone/>
                        <a:tabLst>
                          <a:tab pos="228600" algn="l"/>
                        </a:tabLst>
                      </a:pPr>
                      <a:r>
                        <a:rPr lang="pl-PL" sz="1050" dirty="0">
                          <a:effectLst/>
                          <a:latin typeface="Times New Roman"/>
                          <a:ea typeface="Times New Roman"/>
                        </a:rPr>
                        <a:t>Mam tendencję do stawania się w sytuacji presji czasowej, gdy mam wykonać pracę, której się podjąłem.</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976">
                <a:tc>
                  <a:txBody>
                    <a:bodyPr/>
                    <a:lstStyle/>
                    <a:p>
                      <a:pPr marL="0" lvl="0" indent="0">
                        <a:spcAft>
                          <a:spcPts val="0"/>
                        </a:spcAft>
                        <a:buFont typeface="+mj-lt"/>
                        <a:buNone/>
                        <a:tabLst>
                          <a:tab pos="228600" algn="l"/>
                        </a:tabLst>
                      </a:pPr>
                      <a:r>
                        <a:rPr lang="pl-PL" sz="1050" dirty="0">
                          <a:effectLst/>
                          <a:latin typeface="Times New Roman"/>
                          <a:ea typeface="Times New Roman"/>
                        </a:rPr>
                        <a:t>Trudno mi się rozluźnić po pracy.</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Poświęcam więcej czasu na pracę niż na spotkania z przyjaciółmi, hobby czy rozrywki.</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51">
                <a:tc>
                  <a:txBody>
                    <a:bodyPr/>
                    <a:lstStyle/>
                    <a:p>
                      <a:pPr marL="0" lvl="0" indent="0">
                        <a:spcAft>
                          <a:spcPts val="0"/>
                        </a:spcAft>
                        <a:buFont typeface="+mj-lt"/>
                        <a:buNone/>
                        <a:tabLst>
                          <a:tab pos="228600" algn="l"/>
                        </a:tabLst>
                      </a:pPr>
                      <a:r>
                        <a:rPr lang="pl-PL" sz="1050" dirty="0">
                          <a:effectLst/>
                          <a:latin typeface="Times New Roman"/>
                          <a:ea typeface="Times New Roman"/>
                        </a:rPr>
                        <a:t>Gdy zagłębiam się w pracę nad jakimś projektem, zależy mi na wyprzedzeniu innych.</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976">
                <a:tc>
                  <a:txBody>
                    <a:bodyPr/>
                    <a:lstStyle/>
                    <a:p>
                      <a:pPr marL="0" lvl="0" indent="0">
                        <a:spcAft>
                          <a:spcPts val="0"/>
                        </a:spcAft>
                        <a:buFont typeface="+mj-lt"/>
                        <a:buNone/>
                        <a:tabLst>
                          <a:tab pos="228600" algn="l"/>
                        </a:tabLst>
                      </a:pPr>
                      <a:r>
                        <a:rPr lang="pl-PL" sz="1050" dirty="0">
                          <a:effectLst/>
                          <a:latin typeface="Times New Roman"/>
                          <a:ea typeface="Times New Roman"/>
                        </a:rPr>
                        <a:t>Gdy popełnię nawet najmniejszą pomyłkę, jestem przygnębiony.</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41">
                <a:tc>
                  <a:txBody>
                    <a:bodyPr/>
                    <a:lstStyle/>
                    <a:p>
                      <a:pPr marL="0" lvl="0" indent="0">
                        <a:spcAft>
                          <a:spcPts val="0"/>
                        </a:spcAft>
                        <a:buFont typeface="+mj-lt"/>
                        <a:buNone/>
                        <a:tabLst>
                          <a:tab pos="228600" algn="l"/>
                        </a:tabLst>
                      </a:pPr>
                      <a:r>
                        <a:rPr lang="pl-PL" sz="1050" dirty="0">
                          <a:effectLst/>
                          <a:latin typeface="Times New Roman"/>
                          <a:ea typeface="Times New Roman"/>
                        </a:rPr>
                        <a:t>Poświęcam pracy znacznie więcej myśli, czasu i energii, niż związkom </a:t>
                      </a:r>
                      <a:r>
                        <a:rPr lang="pl-PL" sz="1050" dirty="0" smtClean="0">
                          <a:effectLst/>
                          <a:latin typeface="Times New Roman"/>
                          <a:ea typeface="Times New Roman"/>
                        </a:rPr>
                        <a:t> z </a:t>
                      </a:r>
                      <a:r>
                        <a:rPr lang="pl-PL" sz="1050" dirty="0">
                          <a:effectLst/>
                          <a:latin typeface="Times New Roman"/>
                          <a:ea typeface="Times New Roman"/>
                        </a:rPr>
                        <a:t>żoną (mężem, partnerką, partnerem) i rodziną.</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42">
                <a:tc>
                  <a:txBody>
                    <a:bodyPr/>
                    <a:lstStyle/>
                    <a:p>
                      <a:pPr marL="0" lvl="0" indent="0">
                        <a:spcAft>
                          <a:spcPts val="0"/>
                        </a:spcAft>
                        <a:buFont typeface="+mj-lt"/>
                        <a:buNone/>
                        <a:tabLst>
                          <a:tab pos="228600" algn="l"/>
                        </a:tabLst>
                      </a:pPr>
                      <a:r>
                        <a:rPr lang="pl-PL" sz="1050" dirty="0">
                          <a:effectLst/>
                          <a:latin typeface="Times New Roman"/>
                          <a:ea typeface="Times New Roman"/>
                        </a:rPr>
                        <a:t> Zapominam, lekceważę lub pomniejszam ważność uroczystości </a:t>
                      </a:r>
                      <a:r>
                        <a:rPr lang="pl-PL" sz="1050" dirty="0" smtClean="0">
                          <a:effectLst/>
                          <a:latin typeface="Times New Roman"/>
                          <a:ea typeface="Times New Roman"/>
                        </a:rPr>
                        <a:t> rodzinnych</a:t>
                      </a:r>
                      <a:r>
                        <a:rPr lang="pl-PL" sz="1050" dirty="0">
                          <a:effectLst/>
                          <a:latin typeface="Times New Roman"/>
                          <a:ea typeface="Times New Roman"/>
                        </a:rPr>
                        <a:t>, takich </a:t>
                      </a:r>
                      <a:r>
                        <a:rPr lang="pl-PL" sz="1050" dirty="0" smtClean="0">
                          <a:effectLst/>
                          <a:latin typeface="Times New Roman"/>
                          <a:ea typeface="Times New Roman"/>
                        </a:rPr>
                        <a:t> jak </a:t>
                      </a:r>
                      <a:r>
                        <a:rPr lang="pl-PL" sz="1050" dirty="0">
                          <a:effectLst/>
                          <a:latin typeface="Times New Roman"/>
                          <a:ea typeface="Times New Roman"/>
                        </a:rPr>
                        <a:t>urodziny, rocznice, zebrania towarzyskie lub święta.</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927">
                <a:tc>
                  <a:txBody>
                    <a:bodyPr/>
                    <a:lstStyle/>
                    <a:p>
                      <a:pPr marL="0" lvl="0" indent="0">
                        <a:spcAft>
                          <a:spcPts val="0"/>
                        </a:spcAft>
                        <a:buFont typeface="+mj-lt"/>
                        <a:buNone/>
                        <a:tabLst>
                          <a:tab pos="228600" algn="l"/>
                        </a:tabLst>
                      </a:pPr>
                      <a:r>
                        <a:rPr lang="pl-PL" sz="1050" dirty="0">
                          <a:effectLst/>
                          <a:latin typeface="Times New Roman"/>
                          <a:ea typeface="Times New Roman"/>
                        </a:rPr>
                        <a:t>Podejmuję ważne decyzje zanim poznam wszystkie fakty i mam czas zastanowić się nad nimi uważnie.</a:t>
                      </a:r>
                    </a:p>
                    <a:p>
                      <a:pPr>
                        <a:spcAft>
                          <a:spcPts val="0"/>
                        </a:spcAft>
                      </a:pPr>
                      <a:r>
                        <a:rPr lang="pl-PL" sz="1050" dirty="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l-PL" sz="1050" dirty="0">
                          <a:effectLst/>
                          <a:latin typeface="Times New Roman"/>
                          <a:ea typeface="Times New Roman"/>
                        </a:rPr>
                        <a:t> </a:t>
                      </a:r>
                    </a:p>
                  </a:txBody>
                  <a:tcPr marL="33012" marR="33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60648" y="179512"/>
            <a:ext cx="6480720"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r>
              <a:rPr lang="pl-PL" altLang="pl-PL" sz="12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Przeczytaj każde z 25 niżej wymienionych stwierdzeń i zdecyduj, na ile każde z nich dotyczy ciebie, używając następującej skali:1) nigdy, 2) rzadko, 3) często, 4) zawsze. Zapisz cyfrę najlepiej, twoim zdaniem, pasującą do ciebie obok każdego stwierdzenia. Na końcu podsumuj           i zapisz wynik.</a:t>
            </a:r>
            <a:endParaRPr lang="pl-PL" altLang="pl-PL" sz="1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438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Łącznik prostoliniowy 2"/>
          <p:cNvCxnSpPr/>
          <p:nvPr/>
        </p:nvCxnSpPr>
        <p:spPr>
          <a:xfrm>
            <a:off x="-99392" y="8172400"/>
            <a:ext cx="6957392" cy="0"/>
          </a:xfrm>
          <a:prstGeom prst="line">
            <a:avLst/>
          </a:prstGeom>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24" y="8215263"/>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734" y="8172400"/>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6463" y="8172400"/>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rostokąt 6"/>
          <p:cNvSpPr/>
          <p:nvPr/>
        </p:nvSpPr>
        <p:spPr>
          <a:xfrm>
            <a:off x="394221" y="1187624"/>
            <a:ext cx="6120680" cy="5447645"/>
          </a:xfrm>
          <a:prstGeom prst="rect">
            <a:avLst/>
          </a:prstGeom>
        </p:spPr>
        <p:txBody>
          <a:bodyPr wrap="square">
            <a:spAutoFit/>
          </a:bodyPr>
          <a:lstStyle/>
          <a:p>
            <a:r>
              <a:rPr lang="pl-PL" sz="1200" b="1" dirty="0">
                <a:solidFill>
                  <a:srgbClr val="000000"/>
                </a:solidFill>
                <a:latin typeface="Times New Roman"/>
                <a:ea typeface="Times New Roman"/>
              </a:rPr>
              <a:t>Przyjrzyj się uzyskanemu wynikowi!</a:t>
            </a:r>
          </a:p>
          <a:p>
            <a:endParaRPr lang="pl-PL" sz="1200" dirty="0">
              <a:solidFill>
                <a:srgbClr val="000000"/>
              </a:solidFill>
              <a:latin typeface="Times New Roman"/>
              <a:ea typeface="Times New Roman"/>
            </a:endParaRPr>
          </a:p>
          <a:p>
            <a:pPr algn="just"/>
            <a:r>
              <a:rPr lang="pl-PL" sz="1200" b="1" u="sng" dirty="0">
                <a:solidFill>
                  <a:srgbClr val="000000"/>
                </a:solidFill>
                <a:latin typeface="Times New Roman"/>
                <a:ea typeface="Times New Roman"/>
              </a:rPr>
              <a:t>25-54</a:t>
            </a:r>
            <a:r>
              <a:rPr lang="pl-PL" sz="1200" dirty="0">
                <a:solidFill>
                  <a:srgbClr val="000000"/>
                </a:solidFill>
                <a:latin typeface="Times New Roman"/>
                <a:ea typeface="Times New Roman"/>
              </a:rPr>
              <a:t> - Masz dobrą równowagę między pracą i innymi obszarami życia. Niskie ryzyko uzależnienia.</a:t>
            </a:r>
          </a:p>
          <a:p>
            <a:pPr algn="just"/>
            <a:endParaRPr lang="pl-PL" sz="1200" dirty="0">
              <a:solidFill>
                <a:srgbClr val="000000"/>
              </a:solidFill>
              <a:latin typeface="Times New Roman"/>
              <a:ea typeface="Times New Roman"/>
            </a:endParaRPr>
          </a:p>
          <a:p>
            <a:pPr algn="just"/>
            <a:r>
              <a:rPr lang="pl-PL" sz="1200" b="1" u="sng" dirty="0">
                <a:solidFill>
                  <a:srgbClr val="000000"/>
                </a:solidFill>
                <a:latin typeface="Times New Roman"/>
                <a:ea typeface="Times New Roman"/>
              </a:rPr>
              <a:t>55-69</a:t>
            </a:r>
            <a:r>
              <a:rPr lang="pl-PL" sz="1200" dirty="0">
                <a:solidFill>
                  <a:srgbClr val="000000"/>
                </a:solidFill>
                <a:latin typeface="Times New Roman"/>
                <a:ea typeface="Times New Roman"/>
              </a:rPr>
              <a:t> - Zbyt wiele poświęcasz swej pracy w stosunku do innych obszarów życia. W twoim sposobie pracy widoczne są już niektóre (nie wszystkie) czynniki ryzyka, które w następnych latach mogą stać się poważnym problemem, przynosząc szkody fizyczne i psychologiczne.</a:t>
            </a:r>
          </a:p>
          <a:p>
            <a:pPr algn="just"/>
            <a:endParaRPr lang="pl-PL" sz="1200" dirty="0">
              <a:solidFill>
                <a:srgbClr val="000000"/>
              </a:solidFill>
              <a:latin typeface="Times New Roman"/>
              <a:ea typeface="Times New Roman"/>
            </a:endParaRPr>
          </a:p>
          <a:p>
            <a:pPr algn="just"/>
            <a:r>
              <a:rPr lang="pl-PL" sz="1200" b="1" u="sng" dirty="0">
                <a:solidFill>
                  <a:srgbClr val="000000"/>
                </a:solidFill>
                <a:latin typeface="Times New Roman"/>
                <a:ea typeface="Times New Roman"/>
              </a:rPr>
              <a:t>70-100</a:t>
            </a:r>
            <a:r>
              <a:rPr lang="pl-PL" sz="1200" dirty="0">
                <a:solidFill>
                  <a:srgbClr val="000000"/>
                </a:solidFill>
                <a:latin typeface="Times New Roman"/>
                <a:ea typeface="Times New Roman"/>
              </a:rPr>
              <a:t> - Ten wynik wskazuje na twoje poważne uzależnienie od pracy. Masz wszystkie lub większość cech, które oznaczają dla ciebie ryzyko psychologiczne i fizyczne. Wynik ten oznacza, że twoje stosunki z żoną (mężem) i przyjaciółmi są zagrożone, że tracisz już przyjaciół, a małżeństwo ulega destrukcji z powodu twego uzależnienia od pracy. Istnieje też wysokie prawdopodobieństwo wystąpienia problemów zdrowotnych związanych ze stresem (takich jak choroby układu krążenia i choroby psychosomatyczne).</a:t>
            </a:r>
          </a:p>
          <a:p>
            <a:pPr algn="just"/>
            <a:endParaRPr lang="pl-PL" sz="1200"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Przeczytaj ten test jeszcze raz i zwróć uwagę na te stwierdzenia, które są oznaczone cyframi 3 i 4. One powiedzą ci wiele o tym jak przeżywasz swoje życie. Zapytaj sam siebie, jakie kroki mógłbyś wykonać, aby zmniejszyć ryzyko związane z każdą z tych sytuacji. Bądź uczciwy przy odpowiedziach oznaczonymi cyframi 1 i 2. Uczyń każdą sytuację, którą możesz zmienić, początkiem zmiany twego kompulsywnego sposobu pracy. Jeżeli jesteś prawdziwie uzależniony od pracy, są małe szanse, że poradzisz sobie sam - niezależnie od tego jak bardzo będziesz tego chciał i jak ciężko będziesz nad tym pracował. </a:t>
            </a:r>
            <a:r>
              <a:rPr lang="pl-PL" sz="1200" b="1">
                <a:solidFill>
                  <a:srgbClr val="000000"/>
                </a:solidFill>
                <a:latin typeface="Times New Roman"/>
                <a:ea typeface="Times New Roman"/>
              </a:rPr>
              <a:t>Pomóc            </a:t>
            </a:r>
            <a:r>
              <a:rPr lang="pl-PL" sz="1200" b="1" smtClean="0">
                <a:solidFill>
                  <a:srgbClr val="000000"/>
                </a:solidFill>
                <a:latin typeface="Times New Roman"/>
                <a:ea typeface="Times New Roman"/>
              </a:rPr>
              <a:t>Ci </a:t>
            </a:r>
            <a:r>
              <a:rPr lang="pl-PL" sz="1200" b="1" dirty="0">
                <a:solidFill>
                  <a:srgbClr val="000000"/>
                </a:solidFill>
                <a:latin typeface="Times New Roman"/>
                <a:ea typeface="Times New Roman"/>
              </a:rPr>
              <a:t>może udział w programie dla osób uzależnionych. </a:t>
            </a:r>
            <a:endParaRPr lang="pl-PL" sz="1200"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 </a:t>
            </a:r>
            <a:endParaRPr lang="pl-PL" sz="1200"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 </a:t>
            </a:r>
            <a:endParaRPr lang="pl-PL" sz="1200"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 </a:t>
            </a:r>
            <a:endParaRPr lang="pl-PL" sz="1200"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 </a:t>
            </a:r>
            <a:endParaRPr lang="pl-PL" sz="1200" dirty="0">
              <a:solidFill>
                <a:srgbClr val="000000"/>
              </a:solidFill>
              <a:latin typeface="Times New Roman"/>
              <a:ea typeface="Times New Roman"/>
            </a:endParaRPr>
          </a:p>
          <a:p>
            <a:pPr algn="r"/>
            <a:r>
              <a:rPr lang="pl-PL" sz="1200" b="1" dirty="0">
                <a:solidFill>
                  <a:srgbClr val="000000"/>
                </a:solidFill>
                <a:latin typeface="Times New Roman"/>
                <a:ea typeface="Times New Roman"/>
              </a:rPr>
              <a:t>Z książki: Bryan E. Robinson </a:t>
            </a:r>
            <a:r>
              <a:rPr lang="pl-PL" sz="1200" b="1" i="1" dirty="0">
                <a:solidFill>
                  <a:srgbClr val="000000"/>
                </a:solidFill>
                <a:latin typeface="Times New Roman"/>
                <a:ea typeface="Times New Roman"/>
              </a:rPr>
              <a:t>„</a:t>
            </a:r>
            <a:r>
              <a:rPr lang="pl-PL" sz="1200" b="1" i="1" dirty="0" err="1">
                <a:solidFill>
                  <a:srgbClr val="000000"/>
                </a:solidFill>
                <a:latin typeface="Times New Roman"/>
                <a:ea typeface="Times New Roman"/>
              </a:rPr>
              <a:t>Hidden</a:t>
            </a:r>
            <a:r>
              <a:rPr lang="pl-PL" sz="1200" b="1" i="1" dirty="0">
                <a:solidFill>
                  <a:srgbClr val="000000"/>
                </a:solidFill>
                <a:latin typeface="Times New Roman"/>
                <a:ea typeface="Times New Roman"/>
              </a:rPr>
              <a:t> </a:t>
            </a:r>
            <a:r>
              <a:rPr lang="pl-PL" sz="1200" b="1" i="1" dirty="0" err="1">
                <a:solidFill>
                  <a:srgbClr val="000000"/>
                </a:solidFill>
                <a:latin typeface="Times New Roman"/>
                <a:ea typeface="Times New Roman"/>
              </a:rPr>
              <a:t>Legacies</a:t>
            </a:r>
            <a:r>
              <a:rPr lang="pl-PL" sz="1200" b="1" i="1" dirty="0">
                <a:solidFill>
                  <a:srgbClr val="000000"/>
                </a:solidFill>
                <a:latin typeface="Times New Roman"/>
                <a:ea typeface="Times New Roman"/>
              </a:rPr>
              <a:t> of </a:t>
            </a:r>
            <a:r>
              <a:rPr lang="pl-PL" sz="1200" b="1" i="1" dirty="0" err="1">
                <a:solidFill>
                  <a:srgbClr val="000000"/>
                </a:solidFill>
                <a:latin typeface="Times New Roman"/>
                <a:ea typeface="Times New Roman"/>
              </a:rPr>
              <a:t>Adult</a:t>
            </a:r>
            <a:r>
              <a:rPr lang="pl-PL" sz="1200" b="1" i="1" dirty="0">
                <a:solidFill>
                  <a:srgbClr val="000000"/>
                </a:solidFill>
                <a:latin typeface="Times New Roman"/>
                <a:ea typeface="Times New Roman"/>
              </a:rPr>
              <a:t> </a:t>
            </a:r>
            <a:r>
              <a:rPr lang="pl-PL" sz="1200" b="1" i="1" dirty="0" err="1">
                <a:solidFill>
                  <a:srgbClr val="000000"/>
                </a:solidFill>
                <a:latin typeface="Times New Roman"/>
                <a:ea typeface="Times New Roman"/>
              </a:rPr>
              <a:t>Children</a:t>
            </a:r>
            <a:r>
              <a:rPr lang="pl-PL" sz="1200" b="1" i="1" dirty="0">
                <a:solidFill>
                  <a:srgbClr val="000000"/>
                </a:solidFill>
                <a:latin typeface="Times New Roman"/>
                <a:ea typeface="Times New Roman"/>
              </a:rPr>
              <a:t> - </a:t>
            </a:r>
            <a:r>
              <a:rPr lang="pl-PL" sz="1200" b="1" i="1" dirty="0" err="1">
                <a:solidFill>
                  <a:srgbClr val="000000"/>
                </a:solidFill>
                <a:latin typeface="Times New Roman"/>
                <a:ea typeface="Times New Roman"/>
              </a:rPr>
              <a:t>Work</a:t>
            </a:r>
            <a:r>
              <a:rPr lang="pl-PL" sz="1200" b="1" i="1" dirty="0">
                <a:solidFill>
                  <a:srgbClr val="000000"/>
                </a:solidFill>
                <a:latin typeface="Times New Roman"/>
                <a:ea typeface="Times New Roman"/>
              </a:rPr>
              <a:t> </a:t>
            </a:r>
            <a:r>
              <a:rPr lang="pl-PL" sz="1200" b="1" i="1" dirty="0" err="1">
                <a:solidFill>
                  <a:srgbClr val="000000"/>
                </a:solidFill>
                <a:latin typeface="Times New Roman"/>
                <a:ea typeface="Times New Roman"/>
              </a:rPr>
              <a:t>Addiction</a:t>
            </a:r>
            <a:r>
              <a:rPr lang="pl-PL" sz="1200" b="1" i="1" dirty="0">
                <a:solidFill>
                  <a:srgbClr val="000000"/>
                </a:solidFill>
                <a:latin typeface="Times New Roman"/>
                <a:ea typeface="Times New Roman"/>
              </a:rPr>
              <a:t>”</a:t>
            </a:r>
            <a:endParaRPr lang="pl-PL" sz="1200" dirty="0">
              <a:solidFill>
                <a:srgbClr val="000000"/>
              </a:solidFill>
              <a:latin typeface="Times New Roman"/>
              <a:ea typeface="Times New Roman"/>
            </a:endParaRPr>
          </a:p>
        </p:txBody>
      </p:sp>
    </p:spTree>
    <p:extLst>
      <p:ext uri="{BB962C8B-B14F-4D97-AF65-F5344CB8AC3E}">
        <p14:creationId xmlns:p14="http://schemas.microsoft.com/office/powerpoint/2010/main" val="1229978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2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675</Words>
  <Application>Microsoft Office PowerPoint</Application>
  <PresentationFormat>Pokaz na ekranie (4:3)</PresentationFormat>
  <Paragraphs>176</Paragraphs>
  <Slides>3</Slides>
  <Notes>0</Notes>
  <HiddenSlides>0</HiddenSlides>
  <MMClips>0</MMClips>
  <ScaleCrop>false</ScaleCrop>
  <HeadingPairs>
    <vt:vector size="4" baseType="variant">
      <vt:variant>
        <vt:lpstr>Motyw</vt:lpstr>
      </vt:variant>
      <vt:variant>
        <vt:i4>3</vt:i4>
      </vt:variant>
      <vt:variant>
        <vt:lpstr>Tytuły slajdów</vt:lpstr>
      </vt:variant>
      <vt:variant>
        <vt:i4>3</vt:i4>
      </vt:variant>
    </vt:vector>
  </HeadingPairs>
  <TitlesOfParts>
    <vt:vector size="6" baseType="lpstr">
      <vt:lpstr>Podstawowy</vt:lpstr>
      <vt:lpstr>1_Podstawowy</vt:lpstr>
      <vt:lpstr>2_Podstawowy</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Chmiel</dc:creator>
  <cp:lastModifiedBy>Monika Chmiel</cp:lastModifiedBy>
  <cp:revision>3</cp:revision>
  <dcterms:created xsi:type="dcterms:W3CDTF">2021-12-15T06:40:38Z</dcterms:created>
  <dcterms:modified xsi:type="dcterms:W3CDTF">2021-12-16T06:36:06Z</dcterms:modified>
</cp:coreProperties>
</file>