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notesMasterIdLst>
    <p:notesMasterId r:id="rId21"/>
  </p:notesMasterIdLst>
  <p:sldIdLst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>
      <p:cViewPr varScale="1">
        <p:scale>
          <a:sx n="77" d="100"/>
          <a:sy n="77" d="100"/>
        </p:scale>
        <p:origin x="-1512" y="-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2BE88-394E-400A-8E1A-E6916CEF9833}" type="datetimeFigureOut">
              <a:rPr lang="pl-PL" smtClean="0"/>
              <a:t>2021-12-16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F8370-97D1-44AE-BC3E-97E7553CA5F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92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A61C7-6271-43B0-9982-3765FDBFE2DC}" type="slidenum">
              <a:rPr lang="pl-PL" smtClean="0">
                <a:solidFill>
                  <a:prstClr val="black"/>
                </a:solidFill>
              </a:rPr>
              <a:pPr/>
              <a:t>10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2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2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7166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723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4678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12076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3652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98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5776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6649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2306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8669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3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2174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13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79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9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764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27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22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16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04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3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376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444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467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76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90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479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1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57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02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362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13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49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9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187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2193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59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336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12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559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998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7980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20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165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112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15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505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441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636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3904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347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113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458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1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790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140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692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44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299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566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643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166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2095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323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2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5341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390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8058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0298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9634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817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958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3825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072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534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064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113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399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014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858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2818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9336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072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386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3614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4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4758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078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384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6262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0487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819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69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4179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2594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1262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8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6763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40369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849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0181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2940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1853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02439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5559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000000"/>
                </a:solidFill>
              </a:rPr>
              <a:pPr/>
              <a:t>‹#›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11783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491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3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2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1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4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33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4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23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8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8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CA9CA0E-3F47-4B85-86B5-005229624268}" type="datetimeFigureOut">
              <a:rPr lang="pl-PL" smtClean="0">
                <a:solidFill>
                  <a:srgbClr val="000000"/>
                </a:solidFill>
              </a:rPr>
              <a:pPr/>
              <a:t>2021-12-16</a:t>
            </a:fld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6900A0A-7264-4C52-A4F0-C451F7611204}" type="slidenum">
              <a:rPr lang="pl-PL" smtClean="0">
                <a:solidFill>
                  <a:srgbClr val="D1282E"/>
                </a:solidFill>
              </a:rPr>
              <a:pPr/>
              <a:t>‹#›</a:t>
            </a:fld>
            <a:endParaRPr lang="pl-PL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8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2770" y="107504"/>
            <a:ext cx="655272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u="sng" dirty="0">
                <a:solidFill>
                  <a:srgbClr val="4F81BD"/>
                </a:solidFill>
                <a:latin typeface="Times New Roman"/>
                <a:ea typeface="Times New Roman"/>
              </a:rPr>
              <a:t>Ty sam możesz rzucić palenie!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O czym musisz pamiętać!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1. Palenie zabija!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-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palenie papierosów prowadzi do katastrofy zdrowotnej: nowotworów krtani, płuc, trzustki, nerek; do zawałów serca; obniżenia potencji seksualnej i płodności; chorób żołądka                    i dwunastnicy, katarakty i udaru mózgu.</a:t>
            </a:r>
          </a:p>
          <a:p>
            <a:pPr algn="just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2. Korzyści zaprzestania palenia są oczywiste!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Symbol"/>
              <a:buChar char=""/>
            </a:pPr>
            <a:r>
              <a:rPr lang="pl-PL" sz="1200" u="sng" dirty="0">
                <a:solidFill>
                  <a:srgbClr val="000000"/>
                </a:solidFill>
                <a:latin typeface="Times New Roman"/>
                <a:ea typeface="Times New Roman"/>
              </a:rPr>
              <a:t>Zdrowotne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- w ciągu 24 godz. po zgaszeniu ostatniego papierosa ryzyko ostrego zawału mięśnia sercowego 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 znacznie się zmniejszy,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- w ciągu 1-9 miesięcy wydolność układu oddechowego poprawi się, ustąpi kaszel, duszności                  i zmęczenie,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- po 5 latach ryzyko zachorowania na raka płuca, krtani, przełyku zmniejszy się o połowę,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- po 15 latach ryzyko zachorowania na raka płuca będzie podobne jak u osoby nigdy niepalącej.</a:t>
            </a:r>
          </a:p>
          <a:p>
            <a:pPr marL="342900" indent="-342900" algn="just">
              <a:buFont typeface="Symbol"/>
              <a:buChar char=""/>
            </a:pPr>
            <a:r>
              <a:rPr lang="pl-PL" sz="1200" u="sng" dirty="0">
                <a:solidFill>
                  <a:srgbClr val="000000"/>
                </a:solidFill>
                <a:latin typeface="Times New Roman"/>
                <a:ea typeface="Times New Roman"/>
              </a:rPr>
              <a:t>Finansowe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jeśli paliłeś paczkę papierosów dziennie, to oszczędności będą odczuwalne.</a:t>
            </a:r>
          </a:p>
          <a:p>
            <a:pPr marL="342900" indent="-342900" algn="just">
              <a:buFont typeface="Symbol"/>
              <a:buChar char=""/>
            </a:pPr>
            <a:r>
              <a:rPr lang="pl-PL" sz="1200" u="sng" dirty="0">
                <a:solidFill>
                  <a:srgbClr val="000000"/>
                </a:solidFill>
                <a:latin typeface="Times New Roman"/>
                <a:ea typeface="Times New Roman"/>
              </a:rPr>
              <a:t>Moralne 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poczucie wyzwolenia, wolności i bezpieczeństwa, większej odpowiedzialności za siebie i innych</a:t>
            </a:r>
            <a:r>
              <a:rPr lang="pl-PL" sz="1200" u="sng" dirty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3. Nie istnieje cudowna recepta na zaprzestanie palenia!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- aby rozstać się z nałogiem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trzeba znaleźć swój osobisty sposób, indywidualną drogę. Utrzymanie się na niej będzie wymagać koncentracji, dyscypliny, sumienności i zaangażowania.</a:t>
            </a:r>
          </a:p>
          <a:p>
            <a:pPr algn="just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4. Konieczne jest uznanie swojej bezsilności wobec nałogu!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Najpierw trzeba zobaczyć wszystkie swoje nieudane próby rzucenia palenia i uznać,                              że uzależnienie jest od nas silniejsze. Uznanie swojej bezsilności i zaprzestanie siłowej walki jest początkiem drogi do życia bez papierosów. Teraz twoja energia nie będzie trwoniona na walkę               z nałogiem, lecz konstruktywne i twórcze działanie.</a:t>
            </a:r>
          </a:p>
          <a:p>
            <a:pPr algn="just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5. Masz sojusznika w Bogu oraz w przyjaciołach!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Wobec bezradności warto się oprzeć na Kimś znacznie silniejszym od nas samych.                               Co niemożliwe dla ciebie, możliwe jest dla Boga -  jakkolwiek Go pojmujesz. Siłę i wsparcie można znaleźć także u przyjaciół i bliskich.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ctr"/>
            <a:r>
              <a:rPr lang="pl-PL" sz="1200" b="1" u="sng" dirty="0">
                <a:solidFill>
                  <a:srgbClr val="4F81BD"/>
                </a:solidFill>
                <a:latin typeface="Times New Roman"/>
                <a:ea typeface="Times New Roman"/>
              </a:rPr>
              <a:t>Osobisty plan rzucenia palenia: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b="1" dirty="0">
                <a:solidFill>
                  <a:srgbClr val="4F81BD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Staraj się myśleć o porzuceniu palenia w sposób pozytywny i realistyczny. Wyznacz dzień,           w którym chcesz rzucić palenie. Zdecyduj się, kiedy przestaniesz palić i zrób to. Większość ludzi czyni to od razu.</a:t>
            </a: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 wmawiaj sobie, że kontrolujesz swoje palenie, że możesz rzucić je w każdej chwili. Będziesz wtedy odkładał decyzję. Lepiej utwierdzaj siebie i utrwalaj przekonanie, że </a:t>
            </a:r>
            <a:r>
              <a:rPr lang="pl-PL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chcesz i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możesz to zrobić. Podejmuj wytrwale kolejne próby zerwania z nałogiem. Z każdej z nich nauczysz się wielu cennych rzeczy dla siebie.</a:t>
            </a: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Sporządź listę powodów, dla których chciałbyś rzucić palenie. Czytaj tę listę codziennie, zanim pójdziesz spać.</a:t>
            </a: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Zobacz w jakich sytuacjach, kiedy, z kim i dlaczego sięgasz po papierosa. Spróbuj odpowiedzieć sobie na pytanie: „Dlaczego palę?”. Poszukaj innych sposobów zaspokajania swoich potrzeb.</a:t>
            </a:r>
          </a:p>
        </p:txBody>
      </p:sp>
    </p:spTree>
    <p:extLst>
      <p:ext uri="{BB962C8B-B14F-4D97-AF65-F5344CB8AC3E}">
        <p14:creationId xmlns:p14="http://schemas.microsoft.com/office/powerpoint/2010/main" val="209071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666936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>
                <a:solidFill>
                  <a:srgbClr val="FF0000"/>
                </a:solidFill>
                <a:latin typeface="Times New Roman"/>
                <a:ea typeface="Times New Roman"/>
              </a:rPr>
              <a:t>DOBRE WIADOMOŚCI</a:t>
            </a:r>
            <a:endParaRPr lang="pl-PL" sz="1200" i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dirty="0">
                <a:solidFill>
                  <a:srgbClr val="FF0000"/>
                </a:solidFill>
                <a:latin typeface="Times New Roman"/>
                <a:ea typeface="Times New Roman"/>
              </a:rPr>
              <a:t>DLA DŁUGOLETNICH PALACZY!!!</a:t>
            </a:r>
            <a:endParaRPr lang="pl-PL" sz="1200" i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Nigdy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 jest za późno na rzucenie palenia!!!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Nawet po czterdziestu lub pięćdziesięciu latach trwania nałogu nasz organizm jest w stanie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naprawić szkody wyrządzone przez palenie tytoniu. Oto korzyści z zaprzestania palenia tytoniu : 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bezpośrednio po rzuceniu palenia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Stan Twojego układu krążenia ulegnie poprawie. Twoje płuca rozpoczną naprawianie szkód wyrządzonych przez dym tytoniowy. Będziesz mógł swobodniej oddychać i wykonywać większy wysiłek fizyczny bez towarzyszącego uczucia duszności. Będziesz mniej kaszleć. Będziesz mieć więcej energii.   A przede wszystkim</a:t>
            </a:r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będziesz mieć poczucie większej kontroli swojego losu.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w ciągu pierwszego roku po rzuceniu palenia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Podwyższone ryzyko chorób układu sercowo-naczyniowego związane z nałogiem palenia zmniejszy się    o połowę. Mniejsze będzie także ryzyko wystąpienia udaru mózgu, raka i chorób płuc.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palenie tytoniu może powodować interakcje z przyjmowanymi przez Ciebie lekami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Jeśli palisz papierosy to działanie wielu leków jest słabsze i często musisz stosować je w wyższych dawkach. Mogą to być leki przyjmowane przez Ciebie z powodu przewlekłych chorób serca, płuc             i cukrzycy,</a:t>
            </a:r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jak np. </a:t>
            </a:r>
            <a:r>
              <a:rPr lang="pl-PL" sz="1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Propranolol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lub </a:t>
            </a:r>
            <a:r>
              <a:rPr lang="pl-PL" sz="1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Aminofilina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. Jeśli rzucisz palenie leki te będą działały skuteczniej.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dirty="0">
                <a:solidFill>
                  <a:srgbClr val="0070C0"/>
                </a:solidFill>
                <a:latin typeface="Times New Roman"/>
                <a:ea typeface="Times New Roman"/>
              </a:rPr>
              <a:t>CO JEST PRZYCZYNĄ TWOJEGO CIĄGŁEGO ZMĘCZENIA I OSŁABIENIA?</a:t>
            </a:r>
            <a:endParaRPr lang="pl-PL" sz="1200" i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dirty="0">
                <a:solidFill>
                  <a:srgbClr val="0070C0"/>
                </a:solidFill>
                <a:latin typeface="Times New Roman"/>
                <a:ea typeface="Times New Roman"/>
              </a:rPr>
              <a:t>TWÓJ WIEK CZY ... TWÓJ NAŁÓG ?</a:t>
            </a:r>
            <a:endParaRPr lang="pl-PL" sz="1200" i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Jeśli łatwo się męczysz, brakuje Ci tchu, masz problemy ze spaniem, to przyczyną tych dolegliwości może być nie Twój wiek a palenie tytoniu. Poczujesz się zdecydowanie lepiej jeśli zerwiesz z nałogiem.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Chroń tych, których kochasz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Jeśli palisz papierosy, wyrządzasz krzywdę także tym, którzy z Tobą przebywają. Współmałżonkowie osób palących tytoń częściej chorują na raka płuc i inne przewlekłe choroby układu oddechowego. Dzieci, które spędzają dużo czasu wśród palaczy o wiele częściej przeziębiają się, chorują na grypę, mają infekcje uszu, cierpią z powodu alergii i przewlekłych chorób układu oddechowego.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Oszczędzaj pieniądze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Jeśli palisz paczkę papierosów dziennie, to po zaprzestaniu palenia zaoszczędzisz ok. 100  złotych tygodniowo, 5000 złotych rocznie, a w ciągu 10 lat około 50 000 złotych.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Przełam bariery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Jeśli palisz tytoń od dłuższego czasu, być może boisz się życia bez papierosa. Nie wiesz, czy znajdziesz</a:t>
            </a:r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jakąś inną przyjemność. Rzeczywiście, początkowy okres może być trudny. Najprostsze porady mogą być wtedy bardzo użyteczne. Wkrótce nauczysz się walczyć z chęcią zapalenia papierosa. Spójrz             w przyszłość. Byli palacze twierdzą, że dopiero po sześciu miesiącach od rzuceniu palenia, st6ają się spokojniejsi i łatwiej kontrolują chęć zapalenia tytoniu.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A jeśli już w przeszłości chciałeś zerwać z nałogiem?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 znaczy to, że obecna próba zerwania z nałogiem także nie powiedzie się. Doświadczenia innych wskazują, że zazwyczaj dopiero kolejna próba kończy się prawdziwym sukcesem. Pomyśl o poprzednich wysiłkach. Nabyłeś wtedy dużo doświadczenia, które tym razem pozwoli Ci ostatecznie rzucić palenie tytoniu.</a:t>
            </a:r>
            <a:endParaRPr lang="pl-PL" sz="12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i="1" dirty="0">
                <a:solidFill>
                  <a:srgbClr val="FF0000"/>
                </a:solidFill>
                <a:latin typeface="Times New Roman"/>
                <a:ea typeface="Times New Roman"/>
              </a:rPr>
              <a:t>NIGDY nie masz za dużo lat aby rzucić palenie</a:t>
            </a:r>
          </a:p>
          <a:p>
            <a:pPr algn="ctr"/>
            <a:r>
              <a:rPr lang="pl-PL" sz="1200" i="1" dirty="0">
                <a:solidFill>
                  <a:srgbClr val="FF0000"/>
                </a:solidFill>
                <a:latin typeface="Times New Roman"/>
                <a:ea typeface="Times New Roman"/>
              </a:rPr>
              <a:t>Doda Ci to nowych, dobrych i zdrowych lat życia. !</a:t>
            </a:r>
            <a:endParaRPr lang="pl-PL" sz="1100" b="1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r"/>
            <a:r>
              <a:rPr lang="pl-PL" sz="11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Materiały Licheńskiego Centrum Pomocy </a:t>
            </a:r>
            <a:endParaRPr lang="pl-PL" sz="1200" i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715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6632" y="107504"/>
            <a:ext cx="6552728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5. Staraj się nie nosić ze sobą papierosów, zapałek lub zapalniczki. Utrudniaj sobie dostęp  do nich.</a:t>
            </a:r>
          </a:p>
          <a:p>
            <a:pPr algn="just"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6. Jeżeli na wstępnym etapie stosujesz zasadę ograniczania ilości wypalanych papierosów staraj się nie palić:</a:t>
            </a:r>
          </a:p>
          <a:p>
            <a:pPr marL="342900" indent="-342900" algn="just">
              <a:buFont typeface="Symbol"/>
              <a:buChar char=""/>
              <a:tabLst>
                <a:tab pos="4953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 posiłku,</a:t>
            </a:r>
          </a:p>
          <a:p>
            <a:pPr marL="342900" indent="-342900" algn="just">
              <a:buFont typeface="Symbol"/>
              <a:buChar char=""/>
              <a:tabLst>
                <a:tab pos="4953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kiedy siedzisz w swoim wygodnym, ulubionym fotelu,</a:t>
            </a:r>
          </a:p>
          <a:p>
            <a:pPr marL="342900" indent="-342900" algn="just">
              <a:buFont typeface="Symbol"/>
              <a:buChar char=""/>
              <a:tabLst>
                <a:tab pos="4953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zajmując się tym, co lubisz,</a:t>
            </a:r>
          </a:p>
          <a:p>
            <a:pPr marL="342900" indent="-342900" algn="just">
              <a:buFont typeface="Symbol"/>
              <a:buChar char=""/>
              <a:tabLst>
                <a:tab pos="4953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staraj się unikać ludzi, którzy palą, i miejsc, gdzie jest dozwolone palenie.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7. Przygotuj swoje najbliższe otoczenie - rodzinę, współpracowników. Poinformuj ich             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o swojej decyzji i dokładnym terminie. Umów się z nimi i negocjuj warunki, które ułatwią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ci pierwsze dni bez papierosa.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8. W dniu ostatecznej decyzji pozbądź się wszystkich papierosów, które masz.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9.   Kiedy przestaniesz palić, mogą pojawić się objawy zespołu odstawienia nikotyny: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nieprzeparta chęć zapalenia papierosa,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irytacja i wzmożona nerwowość,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pogorszenie nastroju,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bezsenność,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trudności w koncentracji.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 martw się tym, bo są to objawy „normalne”, które znikną po tygodniu lub dwóch.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ctr"/>
            <a:r>
              <a:rPr lang="pl-PL" sz="1200" b="1" dirty="0">
                <a:solidFill>
                  <a:srgbClr val="4F81BD"/>
                </a:solidFill>
                <a:latin typeface="Times New Roman"/>
                <a:ea typeface="Times New Roman"/>
              </a:rPr>
              <a:t>Gdy czujesz nieprzepartą chęć zapalenia papierosa: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pomyśl o powodach, dla których rzuciłeś palenie 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pomyśl o szacunku, jaki masz dla siebie w związku z podjętą decyzją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pij dużo wody i soków owocowych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unikaj ludzi, którzy palą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zajmuj czymś ręce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weź coś do ust zamiast papierosa - pokrojone jabłko, pestki dyni, słonecznika, rodzynki, gumę    do żucia itp.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licz do dziesięciu, oddychając głęboko i wolno wypuszczając powietrze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jeśli możesz, weź prysznic, umyj twarz wodą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zrób kilka ćwiczeń rozluźniających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idź na spokojny spacer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zmień podstawowe nawyki, uważaj na powtarzające się sytuacje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 posiłku wstań szybko od stołu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 siadaj w swoim ulubionym fotelu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swoje ulubione czynności wykonuj w innych miejscach i w inny sposób niż dotychczas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mimo że nie możesz wytrzymać bez papierosa, poczekaj z tym przynajmniej trzy minuty.            W tym czasie zadzwoń do kogoś, kto niedawno rzucił palenie, i porozmawiaj z nim o tym,           w jaki sposób mógłbyś pokonać swoje słabości. Bądź pewien, że za kilka czy kilkanaście minut silna potrzeba zapalenia papierosa zmniejszy się.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r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Materiały Licheńskiego Centrum Pomocy</a:t>
            </a:r>
          </a:p>
        </p:txBody>
      </p:sp>
    </p:spTree>
    <p:extLst>
      <p:ext uri="{BB962C8B-B14F-4D97-AF65-F5344CB8AC3E}">
        <p14:creationId xmlns:p14="http://schemas.microsoft.com/office/powerpoint/2010/main" val="17544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6632" y="107504"/>
            <a:ext cx="6552728" cy="904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>
                <a:solidFill>
                  <a:srgbClr val="0070C0"/>
                </a:solidFill>
                <a:latin typeface="Times New Roman"/>
                <a:ea typeface="Times New Roman"/>
              </a:rPr>
              <a:t>TOKSYGOLOGIA DYMU 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dirty="0">
                <a:solidFill>
                  <a:srgbClr val="0070C0"/>
                </a:solidFill>
                <a:latin typeface="Times New Roman"/>
                <a:ea typeface="Times New Roman"/>
              </a:rPr>
              <a:t>TYTONIOWEGO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</a:pPr>
            <a:r>
              <a:rPr lang="pl-PL" sz="1200" b="1" dirty="0">
                <a:solidFill>
                  <a:srgbClr val="0070C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Biologiczne działanie wielu substancji toksycznych i rakotwórczych oraz uzależniająca (narkotyczna) natura nikotyny zawartej w tytoniu sprawiają, że palenie papierosów jest jednym              z najważniejszych czynników zagrożenia ludzkiej populacji. Teoretycznie łatwo mu zapobiec, wystarczy bowiem zmobilizować się i rzucić palenie.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b="1" dirty="0">
                <a:solidFill>
                  <a:srgbClr val="FF0000"/>
                </a:solidFill>
                <a:latin typeface="Times New Roman"/>
                <a:ea typeface="Times New Roman"/>
              </a:rPr>
              <a:t>Warto wiedzieć, co palisz....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Zanim powstanie papieros, do tytoniu dodaje się wiele aromatów, a także substancji konserwujących, często o nieznanym, utajnionym przez producentów składzie chemicznym. Na przykład specjalne sole powodują, że papieros stale się tli, amoniak zmieniając </a:t>
            </a:r>
            <a:r>
              <a:rPr lang="pl-PL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pH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biologicznie uaktywnia nikotynę, cukier i lukrecja poprawiają smak, a gliceryna dłużej zachowuje świeżość tytoniu. Tak chemicznie „spreparowany” papieros dostarcza palaczowi substancji, od której się uzależnia - nikotyny oraz 4000 innych toksycznych związków chemicznych, w tym 40 substancji o działaniu rakotwórczym.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Wchłanianie dymu tytoniowego zachodzi głównie w układzie oddechowym, a także                   w przewodzie pokarmowym jako rezultat połykania m.in. śliny. Składniki dymu przenikają do krwiobiegu i są rozprowadzane po całym organizmie. Zły wpływ dymu tytoniowego obserwowany jest nie tylko w obrębie jamy ustnej czy płuc, ale także we wszystkich innych narządach, np. w pęcherzu moczowym, trzustce, narządach rodnych itp. Wykazano również zaburzenia funkcjonowania narządu wzroku, czy uszkodzenia formującego się płodu.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indent="449580" algn="just">
              <a:lnSpc>
                <a:spcPct val="150000"/>
              </a:lnSpc>
            </a:pP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49580"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219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2706" y="107504"/>
            <a:ext cx="6552728" cy="747897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pl-PL" sz="1200" b="1" dirty="0">
                <a:solidFill>
                  <a:srgbClr val="526DB0"/>
                </a:solidFill>
                <a:latin typeface="Times New Roman"/>
                <a:ea typeface="Times New Roman"/>
              </a:rPr>
              <a:t>OTO NIEKTÓRE Z 4000 ZWIĄZKÓW CHEMICZNYCH, </a:t>
            </a:r>
            <a:br>
              <a:rPr lang="pl-PL" sz="1200" b="1" dirty="0">
                <a:solidFill>
                  <a:srgbClr val="526DB0"/>
                </a:solidFill>
                <a:latin typeface="Times New Roman"/>
                <a:ea typeface="Times New Roman"/>
              </a:rPr>
            </a:br>
            <a:r>
              <a:rPr lang="pl-PL" sz="1200" b="1" dirty="0">
                <a:solidFill>
                  <a:srgbClr val="526DB0"/>
                </a:solidFill>
                <a:latin typeface="Times New Roman"/>
                <a:ea typeface="Times New Roman"/>
              </a:rPr>
              <a:t>ZAWARTYCH W DYMIE TYTONIOWYM</a:t>
            </a:r>
            <a:endParaRPr lang="pl-PL" sz="1200" dirty="0">
              <a:solidFill>
                <a:srgbClr val="526DB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dirty="0">
                <a:solidFill>
                  <a:srgbClr val="526DB0"/>
                </a:solidFill>
                <a:latin typeface="Times New Roman"/>
                <a:ea typeface="Times New Roman"/>
              </a:rPr>
              <a:t>                 </a:t>
            </a: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Cyjanowodór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(kwas pruski, stosowany w komorach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gazowych podczas II wojny światowej)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Toluidyna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(stosowana w syntezie chemicznej)</a:t>
            </a: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Amoniak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(rozpuszczalnik, składnik					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nawozów mineralnych, stosowany w chłodnictwie)</a:t>
            </a:r>
          </a:p>
          <a:p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Aceton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(składnik farb i lakierów)</a:t>
            </a:r>
          </a:p>
          <a:p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Uretan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	   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Naftyloamina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(składnik barwników)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					                     </a:t>
            </a: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Toluen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 stosowany w drukarstwie)				                 (rozpuszczalnik)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Metanol				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(trucizna, składnik benzyn silnikowych)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Arsen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(trucizna, składnik chemicznych środków bojowych)</a:t>
            </a:r>
          </a:p>
          <a:p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Piren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(stosowany w syntezie organicznej)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Dimetylonitrozoamina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(stosowana w przemyśle chemicznym)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Dibenzoakrydyna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(stosowana w produkcji barwników)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		 </a:t>
            </a: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				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349070" y="971600"/>
            <a:ext cx="32763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Naftalen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(kwas karbolowy, składnik środków żrących)</a:t>
            </a:r>
          </a:p>
          <a:p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Fenol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(środek owadobójczy)</a:t>
            </a:r>
          </a:p>
          <a:p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			 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Nikotyna	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(silna trucizna, insektycyd kontraktowy, uzależnia jak narkotyk) 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		</a:t>
            </a: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Butan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(gaz pędny, stosowany do wyrobu benzyny syntetycznej)</a:t>
            </a:r>
          </a:p>
          <a:p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Kadm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(silnie trujący metal)</a:t>
            </a:r>
          </a:p>
          <a:p>
            <a:endParaRPr lang="pl-PL" sz="1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Polon – 210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(pierwiastek promieniotwórczy, wysoko radiotoksyczny)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			</a:t>
            </a: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Tlenek węgla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(składnik spalin tzw. czad)</a:t>
            </a:r>
            <a:endParaRPr lang="pl-PL" sz="1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429000" y="5220072"/>
            <a:ext cx="33490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DDT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(insektycyd </a:t>
            </a:r>
            <a:r>
              <a:rPr lang="pl-PL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polichlorowy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, silna trucizna insektobójcza)</a:t>
            </a:r>
          </a:p>
          <a:p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Benzopiren</a:t>
            </a: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(stosowany w przemyśle chemicznym) </a:t>
            </a:r>
          </a:p>
          <a:p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Chlorek winylu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(stosowany w przemyśle tworzyw sztucznych)  </a:t>
            </a:r>
          </a:p>
        </p:txBody>
      </p:sp>
      <p:sp>
        <p:nvSpPr>
          <p:cNvPr id="5" name="Prostokąt 4"/>
          <p:cNvSpPr/>
          <p:nvPr/>
        </p:nvSpPr>
        <p:spPr>
          <a:xfrm>
            <a:off x="72706" y="7586474"/>
            <a:ext cx="6705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b="1" i="1" dirty="0">
                <a:solidFill>
                  <a:srgbClr val="FF0000"/>
                </a:solidFill>
                <a:latin typeface="Times New Roman"/>
                <a:ea typeface="Times New Roman"/>
              </a:rPr>
              <a:t>ZASTANÓW SIĘ: CZY WARTO WDYCHAĆ TOKSYCZNE ZWIĄZKI ZAWARTE </a:t>
            </a:r>
            <a:br>
              <a:rPr lang="pl-PL" sz="1200" b="1" i="1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pl-PL" sz="1200" b="1" i="1" dirty="0">
                <a:solidFill>
                  <a:srgbClr val="FF0000"/>
                </a:solidFill>
                <a:latin typeface="Times New Roman"/>
                <a:ea typeface="Times New Roman"/>
              </a:rPr>
              <a:t>W DYMIE TYTONIOWYM !!!!!</a:t>
            </a:r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999745" y="8604448"/>
            <a:ext cx="2778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Materiały Licheńskiego Centrum Pomocy</a:t>
            </a:r>
          </a:p>
        </p:txBody>
      </p:sp>
    </p:spTree>
    <p:extLst>
      <p:ext uri="{BB962C8B-B14F-4D97-AF65-F5344CB8AC3E}">
        <p14:creationId xmlns:p14="http://schemas.microsoft.com/office/powerpoint/2010/main" val="40010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2023" y="107504"/>
            <a:ext cx="648072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b="1" u="sng" dirty="0">
                <a:solidFill>
                  <a:srgbClr val="4F81BD"/>
                </a:solidFill>
                <a:latin typeface="Times New Roman"/>
                <a:ea typeface="Times New Roman"/>
              </a:rPr>
              <a:t>Ty sam możesz rzucić palenie!</a:t>
            </a:r>
            <a:endParaRPr lang="pl-PL" sz="1200" b="1" u="sng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b="1" u="sng" dirty="0">
                <a:solidFill>
                  <a:schemeClr val="accent3"/>
                </a:solidFill>
                <a:latin typeface="Times New Roman"/>
                <a:ea typeface="Times New Roman"/>
              </a:rPr>
              <a:t> O czym musisz pamiętać!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Utrzymanie abstynencji nikotynowej wymaga skupienia i koncentracji, dyscypliny, sumienności   i zaangażowania. Zacznij od próby utworzenia osobistego planu rzucenia palenia: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Staraj się myśleć o porzuceniu palenia w sposób pozytywny, choć realistyczny. Wyznacz dzień, w którym chcesz rzucić palenie. Zdecyduj się, kiedy przestaniesz palić, i zrób to. Większość ludzi czyni to od razu.</a:t>
            </a: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 wmawiaj sobie, że kontrolujesz swoje palenie, że możesz rzucić je w każdej chwili. Będziesz wtedy odkładał decyzję. Lepiej utwierdzaj siebie i utrwalaj przekonanie,                      że chcesz i możesz to zrobić. Podejmuj wytrwale kolejne próby zerwania z nałogiem.                  Z każdej z nich nauczysz się wielu cennych rzeczy dla siebie.</a:t>
            </a: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Sporządź listę powodów, dla których chciałbyś rzucić palenie. Czytaj tę listę codziennie, zanim pójdziesz spać.</a:t>
            </a: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Zobacz w jakich sytuacjach, kiedy, z kim i dlaczego sięgasz po papierosa. Spróbuj odpowiedzieć sobie na pytanie: „Dlaczego palę?”. Poszukaj innych sposobów zaspokajania swoich potrzeb.</a:t>
            </a: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Staraj się nie nosić ze sobą papierosów, zapałek lub zapalniczki. Utrudniaj sobie dostęp do nich.</a:t>
            </a:r>
          </a:p>
          <a:p>
            <a:pPr marL="342900" indent="-342900" algn="just">
              <a:buFont typeface="+mj-lt"/>
              <a:buAutoNum type="arabicPeriod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Jeżeli na wstępnym etapie stosujesz zasadę ograniczania ilości wypalanych papierosów staraj się nie palić:</a:t>
            </a:r>
          </a:p>
          <a:p>
            <a:pPr marL="342900" indent="-342900" algn="just">
              <a:buFont typeface="Symbol"/>
              <a:buChar char=""/>
              <a:tabLst>
                <a:tab pos="4953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 posiłku,</a:t>
            </a:r>
          </a:p>
          <a:p>
            <a:pPr marL="342900" indent="-342900" algn="just">
              <a:buFont typeface="Symbol"/>
              <a:buChar char=""/>
              <a:tabLst>
                <a:tab pos="4953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kiedy siedzisz w swoim wygodnym, ulubionym fotelu,</a:t>
            </a:r>
          </a:p>
          <a:p>
            <a:pPr marL="342900" indent="-342900" algn="just">
              <a:buFont typeface="Symbol"/>
              <a:buChar char=""/>
              <a:tabLst>
                <a:tab pos="4953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zajmując się tym, co lubisz,</a:t>
            </a:r>
          </a:p>
          <a:p>
            <a:pPr marL="342900" indent="-342900" algn="just">
              <a:buFont typeface="Symbol"/>
              <a:buChar char=""/>
              <a:tabLst>
                <a:tab pos="4953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staraj się unikać ludzi, którzy palą, i miejsc, gdzie jest dozwolone palenie.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7.   Przygotuj swoje najbliższe otoczenie - rodzinę, współpracowników. Poinformuj ich o 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    swojej decyzji i dokładnym terminie. Umów się z nimi i negocjuj warunki, które ułatwia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    ci pierwsze dni bez papierosa.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8.   W dniu ostatecznej decyzji pozbądź się wszystkich papierosów, które masz.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9.   Kiedy przestaniesz palić, mogą pojawić się objawy zespołu odstawienia nikotyny: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nieprzeparta chęć zapalenia papierosa,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irytacja i wzmożona nerwowość,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pogorszenie nastroju,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bezsenność,</a:t>
            </a:r>
          </a:p>
          <a:p>
            <a:pPr marL="342900" indent="-342900" algn="just">
              <a:buFont typeface="Symbol"/>
              <a:buChar char=""/>
              <a:tabLst>
                <a:tab pos="4572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trudności w koncentracji.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 martw się tym, bo są to objawy „normalne”, które znikną po tygodniu lub dwóch.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Gdy czujesz nieprzepartą chęć zapalenia papierosa: 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pomyśl o powodach, dla których rzuciłeś palenie 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pomyśl o szacunku, jaki masz dla siebie w związku z podjętą decyzją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pij dużo wody i soków owocowych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unikaj ludzi, którzy palą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zajmuj czymś ręce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weź coś do ust zamiast papierosa - pokrojone jabłko, pestki dyni, słonecznika, rodzynki,       gumę do żucia itp.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licz do dziesięciu, oddychając głęboko i wolno wypuszczając powietrze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jeśli możesz, weź prysznic, umyj twarz wodą</a:t>
            </a:r>
          </a:p>
        </p:txBody>
      </p:sp>
    </p:spTree>
    <p:extLst>
      <p:ext uri="{BB962C8B-B14F-4D97-AF65-F5344CB8AC3E}">
        <p14:creationId xmlns:p14="http://schemas.microsoft.com/office/powerpoint/2010/main" val="421793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2546" y="107504"/>
            <a:ext cx="6552728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zrób kilka ćwiczeń rozluźniających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idź na spokojny spacer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zmień podstawowe nawyki, uważaj na powtarzające się sytuacje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po posiłku wstań szybko od stołu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nie siadaj w swoim ulubionym fotelu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swoje ulubione czynności wykonuj w innych miejscach i w inny sposób niż dotychczas</a:t>
            </a:r>
          </a:p>
          <a:p>
            <a:pPr marL="342900" indent="-342900" algn="just">
              <a:buFont typeface="Symbol"/>
              <a:buChar char=""/>
              <a:tabLst>
                <a:tab pos="228600" algn="l"/>
              </a:tabLst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mimo że nie możesz wytrzymać bez papierosa, poczekaj z tym przynajmniej trzy minuty. W tym czasie zadzwoń do kogoś, kto niedawno rzucił palenie, i porozmawiaj z nim o tym, w jaki sposób mógłbyś pokonać swoje słabości. Bądź pewien, że za kilka czy kilkanaście minut silna potrzeba zapalenia papierosa zmniejszy się.</a:t>
            </a: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b="1" dirty="0">
                <a:solidFill>
                  <a:srgbClr val="526DB0"/>
                </a:solidFill>
                <a:latin typeface="Times New Roman"/>
                <a:ea typeface="Times New Roman"/>
              </a:rPr>
              <a:t>Jak silna jest Twoja motywacja do rzucenia palenia? (test)</a:t>
            </a:r>
            <a:endParaRPr lang="pl-PL" sz="1200" dirty="0">
              <a:solidFill>
                <a:srgbClr val="526DB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 Czy potrafisz podjąć próbę zerwania z nałogiem? Jeśli na większość poniższych pytań częściej odpowiesz twierdząco - Twoje starania mogą zakończyć się sukcesem. W przypadku gdy na większość pytań udzielisz odpowiedzi negatywnej - nie rezygnuj z próby. Przeanalizuj pytania, na które odpowiedziałeś przecząco. Pokonanie Twoich słabości jest możliwe. Jednakże możesz dokonać zmian w swoim życiu, przestrzegać naszych porad i skorzystać       z pomocy najbliższych.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1. Czy chcesz rzucić palenie tytoniu?                                                          A. Tak         B. Nie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2. Czy decydujesz się na to z powodów                                    A. Tak, dla siebie          B. Nie, dla innych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osobistych  (dla siebie), czy też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ze względu na rodzinę, przyjaciół itp.?                       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3. Czy podejmowałeś już próby  rzucenia palenia?                                     A. Tak        B. 4. </a:t>
            </a:r>
          </a:p>
          <a:p>
            <a:pPr algn="just"/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Czy wiesz, w jakich sytuacjach palisz   najczęściej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i dlaczego to robisz?                                                                                   A. Tak         B. Nie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5. Czy możesz liczyć na pomoc bliskich                                                   A. Tak          B. Nie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Ci osób, gdy będziesz rzucał palenie?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6. Czy członkowie Twojej rodziny są                                                        A. Tak          B. Nie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osobami niepalącymi?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7. Czy w miejscu, w którym pracujesz  nie pali się?                                  A. Tak         B. Nie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8. Czy wiesz, na jakie pokusy i trudności                                                   A. Tak         B. Nie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będziesz narażony w tym okresie?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9. Czy potrafisz sobie radzić w sytuacjach kryzysowych?                         A. Tak         B. Nie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10. Czy wiesz, gdzie i w jaki sposób                                                         A. Tak          B. Nie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szukać pomocy, gdybyś miał problemy? </a:t>
            </a:r>
          </a:p>
          <a:p>
            <a:pPr algn="just"/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r"/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r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Materiały Licheńskiego Centrum Pomocy 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 </a:t>
            </a: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Garamond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88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8640" y="107504"/>
            <a:ext cx="6552728" cy="8184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i="1" dirty="0">
                <a:solidFill>
                  <a:srgbClr val="0070C0"/>
                </a:solidFill>
                <a:latin typeface="Times New Roman"/>
                <a:ea typeface="Times New Roman"/>
              </a:rPr>
              <a:t>KORZYŚCI WYNIKAJĄCE Z RZUCENIA PALENIA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W ciągu 20 minut -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Ciśnienie tętnicze krwi powraca do normy, czynność serca normalizuje się, temperatura ciała rąk i stóp obniża się do wartości prawidłowych.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W ciągu 8 godzin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- Poziom tlenku węgla we krwi zmniejsza się, poziom tlenu we krwi podwyższa się.</a:t>
            </a:r>
          </a:p>
          <a:p>
            <a:pPr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W ciągu 24 godzin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- Zmniejsza się ryzyko ostrego zawału mięśnia sercowego</a:t>
            </a:r>
          </a:p>
          <a:p>
            <a:pPr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W ciągu 48 godzin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- Rozpoczyna się regeneracja zakończeń nerwowych, powraca do normy zmysł smaku i zapachu.</a:t>
            </a:r>
          </a:p>
          <a:p>
            <a:pPr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Od 2 tygodni do 3 miesięcy  -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Stan układu krążenia ulega poprawie,</a:t>
            </a: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zwiększa się wydolność fizyczna, czynność płuc poprawia się o 30 %.</a:t>
            </a:r>
          </a:p>
          <a:p>
            <a:pPr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Od 1 do 9 miesięcy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- Kaszel, uczucie niedrożności nosa, duszność i zmęczenie ulegają zmniejszeniu, rozpoczyna się regeneracja rzęsek, które pomagają oczyszczać oskrzela i chronią przed infekcjami, wzrasta poziom energii całego organizmu.</a:t>
            </a:r>
          </a:p>
          <a:p>
            <a:pPr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Po 1 roku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    - O połowę zmniejsza się ryzyko zachorowania na chorobę niedokrwienia serca.</a:t>
            </a:r>
          </a:p>
          <a:p>
            <a:pPr algn="just">
              <a:lnSpc>
                <a:spcPct val="150000"/>
              </a:lnSpc>
            </a:pP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Po 5 latach  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- O połowę zmniejsza się ryzyko zachorowania na raka płuc, w dużym stopniu zmniejsza się ryzyko wystąpienia udaru mózgu, o połowę zmniejsza się ryzyko zachorowania na raka jamy ustnej, krtani i przełyku.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Po 10 latach  -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Ryzyko zachorowania na raka płuc jest podobne jak u osoby nigdy nie   palącej, komórki </a:t>
            </a:r>
            <a:r>
              <a:rPr lang="pl-PL" sz="1200" dirty="0" err="1">
                <a:solidFill>
                  <a:srgbClr val="000000"/>
                </a:solidFill>
                <a:latin typeface="Times New Roman"/>
                <a:ea typeface="Times New Roman"/>
              </a:rPr>
              <a:t>przednowotworowe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, które powstały w wyniku palenia tytoniu, zostają zastąpione przez komórki o prawidłowej budowie, ryzyko zachorowania na raka jamy ustnej, krtani, przełyku, pęcherza moczowego i nerek nadal zmniejsza się.</a:t>
            </a:r>
          </a:p>
          <a:p>
            <a:pPr algn="just">
              <a:lnSpc>
                <a:spcPct val="150000"/>
              </a:lnSpc>
            </a:pPr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Po 15 latach  - </a:t>
            </a:r>
            <a:r>
              <a:rPr lang="pl-PL" sz="1200" dirty="0">
                <a:solidFill>
                  <a:srgbClr val="000000"/>
                </a:solidFill>
                <a:latin typeface="Times New Roman"/>
                <a:ea typeface="Times New Roman"/>
              </a:rPr>
              <a:t>Ryzyko zachorowania na chorobę niedokrwienną serca jest podobne jak u osoby nigdy nie palącej.</a:t>
            </a:r>
          </a:p>
        </p:txBody>
      </p:sp>
    </p:spTree>
    <p:extLst>
      <p:ext uri="{BB962C8B-B14F-4D97-AF65-F5344CB8AC3E}">
        <p14:creationId xmlns:p14="http://schemas.microsoft.com/office/powerpoint/2010/main" val="400354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6632" y="107504"/>
            <a:ext cx="6552728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47900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</a:t>
            </a:r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 PAPIEROS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49580"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- 20 sztuk wypalonych dziennie skraca przeciętnie życie o ok. 5 lat,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449580"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- 40 sztuk dziennie o 8 lat,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71450" indent="-171450" algn="just">
              <a:buFontTx/>
              <a:buChar char="-"/>
            </a:pPr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każdy papieros skraca życie o 5,5 minuty.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</a:t>
            </a:r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 DYM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       - zawiera 4 tyś. różnych substancji szkodliwych dla zdrowia.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CIAŁA SMOŁOWATE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      - są ważną przyczyną raka. Można je zobaczyć gdy dmuchnie się dymem papierosowym na czystą chusteczkę.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TLENEK WĘGLA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     - zmniejsza zawartość tlenu we krwi, utrudnia pracę serca, które gorzej tłoczy krew do różnych części ciała.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NIKOTYNA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    - obkurcza w ludzkim organizmie ściany naczyń krwionośnych, w tym naczyń wieńcowych, zwiększa ciśnienie krwi, powoduje zaburzenia pracy serca              i przyspiesza jego akcji.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b="1" u="sng" dirty="0">
                <a:solidFill>
                  <a:srgbClr val="000000"/>
                </a:solidFill>
                <a:latin typeface="Times New Roman"/>
                <a:ea typeface="Times New Roman"/>
              </a:rPr>
              <a:t>TRUJĄCE ZWIĄZKI CHEMICZNE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- fenole, niszczą rzęski nabłonka oskrzelowego; płuca stają się wtedy bezbronne wobec substancji drażniących i innych związków chemicznych; prowadzi to 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do zniszczenia tkanki płucnej. 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b="1" dirty="0">
                <a:solidFill>
                  <a:srgbClr val="FF0000"/>
                </a:solidFill>
                <a:latin typeface="Times New Roman"/>
                <a:ea typeface="Times New Roman"/>
              </a:rPr>
              <a:t>PAMIĘTAJ O TYM I NIE PAL ZWŁASZCZA, ŻE POLACY…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   w smutnej statystyce biją światowe rekordy. Ok. 10 milionów osób w naszym kraju pali regularnie 15-20 sztuk papierosów dziennie. Blisko 5 mln pali dłużej niż 20 lat. Dane epidemiologiczne opublikowane przez prof. Richarda </a:t>
            </a:r>
            <a:r>
              <a:rPr lang="pl-PL" sz="12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Peto</a:t>
            </a:r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z uniwersytetu w Oxfordzie mówią o tym, że choroby </a:t>
            </a:r>
            <a:r>
              <a:rPr lang="pl-PL" sz="1200" i="1" dirty="0" err="1">
                <a:solidFill>
                  <a:srgbClr val="000000"/>
                </a:solidFill>
                <a:latin typeface="Times New Roman"/>
                <a:ea typeface="Times New Roman"/>
              </a:rPr>
              <a:t>odtytoniowe</a:t>
            </a:r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 są przyczyną zgonu co drugiego Polaka w wieku 35 -69 lat. Od lat sześćdziesiątych odsetek tych zgonów w Polsce rośnie i osiągnął obecnie poziom nienotowany (oprócz Węgier) w żadnym kraju Europy. Bez opanowania epidemii palenia nie można poprawić kondycji zdrowotnej społeczeństwa.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r"/>
            <a:r>
              <a:rPr lang="pl-PL" sz="1200" i="1" dirty="0">
                <a:solidFill>
                  <a:srgbClr val="000000"/>
                </a:solidFill>
                <a:latin typeface="Times New Roman"/>
                <a:ea typeface="Times New Roman"/>
              </a:rPr>
              <a:t>Materiały Licheńskiego Centrum Pomocy</a:t>
            </a:r>
            <a:endParaRPr lang="pl-PL" sz="12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99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2418" y="0"/>
            <a:ext cx="6628950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/>
            <a:r>
              <a:rPr lang="pl-PL" sz="1600" b="1" dirty="0">
                <a:solidFill>
                  <a:srgbClr val="4F81BD"/>
                </a:solidFill>
                <a:latin typeface="Times New Roman"/>
                <a:ea typeface="Times New Roman"/>
              </a:rPr>
              <a:t>PAPIEROS ZAPALA SIĘ W MÓZGU</a:t>
            </a:r>
            <a:endParaRPr lang="pl-PL" sz="16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Nikotyna oddziałuje w mózgu na ośrodkowy układ nerwowy, podobnie jak heroina czy kokaina.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Nikotyna jest zatem narkotykiem. 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Według Światowej Organizacji Zdrowia (WHO), palenie stanowi największe z pojedynczych śmiertelne zagrożenie dla zdrowia. Tytoń odpowiada za ponad 500.000 zgonów w Unii Europejskiej. 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WHO szacuje, że około jedna trzecia dorosłej ludności na świecie to palacze. Co roku tytoń jest przyczyną            3,5 miliona zgonów, co oznacza, że każdego dnia z powodu tytoniowego dymu umiera 10.000 osób.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Zależność od nikotyny to uzależnienie trudne do niwelowania. Jest reakcją neurobiologiczną, oficjalnie zaliczaną do chorób. Nikotyna, w sposób sztuczny pobudza uwalnianie związków w  mózgu, zaburzając równowagę chemiczną. Organizm musi się do tego przystosować. A kiedy już to uczyni, odwrócenie sytuacji nie jest łatwe. Badania wskazują, że większość palących usiłowała przerwać uzależnienie, ale obawy abstynencji od nikotyny ich przerosły. 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 </a:t>
            </a:r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W momencie wciągania dymu</a:t>
            </a:r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tytoniowego, nikotyna dostaje się do płuc, gdzie zostaje wchłonięta do nasyconej tlenem </a:t>
            </a:r>
            <a:r>
              <a:rPr lang="pl-PL" sz="11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krwi</a:t>
            </a:r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, z nią przetransportowana do serca i wpompowana do tętnic.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Dochodzi do mózgu. A mózg uzależniony różni się od mózgu nie uzależnionego.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 </a:t>
            </a:r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W mózgu nałogowego palacza pojawiają się poważne i długotrwale zmiany, które stanowią nierozłączny składnik mechanizmu uzależnienia: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 Z upływem czasu komórki mózgowe palaczy zwiększają liczbę receptorów nikotyny, aby przystosować się do kierowania zachwiana równowagą chemiczną, 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 Organizm przystosowuje się do regularnego otrzymywania dawek nikotyny i wymaga ich  dostarczania.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 Mózg zmienia swój skład chemiczny. Nikotyna pobudza uwalnianie w nim licznych związków (przede wszystkim </a:t>
            </a:r>
            <a:r>
              <a:rPr lang="pl-PL" sz="1100" u="sng" dirty="0">
                <a:solidFill>
                  <a:srgbClr val="000000"/>
                </a:solidFill>
                <a:latin typeface="Times New Roman"/>
                <a:ea typeface="Times New Roman"/>
              </a:rPr>
              <a:t>dopaminy i noradrenaliny).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 Doznanie przyjemności, jakie wywołuje palenie, związane jest z działaniem </a:t>
            </a:r>
            <a:r>
              <a:rPr lang="pl-PL" sz="1100" u="sng" dirty="0">
                <a:solidFill>
                  <a:srgbClr val="000000"/>
                </a:solidFill>
                <a:latin typeface="Times New Roman"/>
                <a:ea typeface="Times New Roman"/>
              </a:rPr>
              <a:t>dopaminy</a:t>
            </a:r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Jednak ostatnie badania wskazują, że nikotyna, z biegiem czasu, obniża zdolność mózgu do odczuwania przyjemności. Dlatego palacz tytoniu uzależniony od nikotyny, potrzebuje dawki tego narkotyku.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 </a:t>
            </a:r>
            <a:r>
              <a:rPr lang="pl-PL" sz="1100" u="sng" dirty="0">
                <a:solidFill>
                  <a:srgbClr val="000000"/>
                </a:solidFill>
                <a:latin typeface="Times New Roman"/>
                <a:ea typeface="Times New Roman"/>
              </a:rPr>
              <a:t>Noradrenalina</a:t>
            </a:r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 wprowadza w stan ożywienia i podwyższa poziom energii. W momencie słabnięcia działania noradrenaliny pojawiają się objawy abstynencji, takie jak drażliwość, frustracja i gniew.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Aby złagodzić te objawy palacz tytoniu sięga po kolejnego papierosa. W ten sposób trwa cykl </a:t>
            </a:r>
            <a:r>
              <a:rPr lang="pl-PL" sz="1100" b="1" i="1" dirty="0">
                <a:solidFill>
                  <a:srgbClr val="000000"/>
                </a:solidFill>
                <a:latin typeface="Times New Roman"/>
                <a:ea typeface="Times New Roman"/>
              </a:rPr>
              <a:t>uzależnienia...  </a:t>
            </a:r>
            <a:r>
              <a:rPr lang="pl-PL" sz="1100" i="1" dirty="0">
                <a:solidFill>
                  <a:srgbClr val="000000"/>
                </a:solidFill>
                <a:latin typeface="Times New Roman"/>
                <a:ea typeface="Times New Roman"/>
              </a:rPr>
              <a:t>Niektórzy budzą się nawet w nocy, żeby podać sobie kolejną dawkę nikotyny !</a:t>
            </a:r>
            <a:r>
              <a:rPr lang="pl-PL" sz="11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kern="0" dirty="0">
                <a:solidFill>
                  <a:srgbClr val="000000"/>
                </a:solidFill>
                <a:latin typeface="Times New Roman"/>
              </a:rPr>
              <a:t> </a:t>
            </a:r>
            <a:endParaRPr lang="pl-PL" sz="1100" b="1" kern="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pl-PL" sz="1400" b="1" kern="0" dirty="0">
                <a:solidFill>
                  <a:srgbClr val="4F81BD"/>
                </a:solidFill>
                <a:latin typeface="Times New Roman"/>
              </a:rPr>
              <a:t>CYKL UZALEŻNIENIA OD NIKOTYNY</a:t>
            </a:r>
            <a:endParaRPr lang="pl-PL" sz="1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Mechanizm działania nikotyny w mózgu przypomina mechanizm działania kokainy, heroiny i amfetaminy</a:t>
            </a:r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.            </a:t>
            </a:r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W rankingu stopnia uzależnienia od narkotyków stwierdzono, że </a:t>
            </a:r>
            <a:r>
              <a:rPr lang="pl-PL" sz="1100" b="1" dirty="0">
                <a:solidFill>
                  <a:srgbClr val="000000"/>
                </a:solidFill>
                <a:latin typeface="Times New Roman"/>
                <a:ea typeface="Times New Roman"/>
              </a:rPr>
              <a:t>nikotyna uzależnia silniej niż heroina, kokaina, alkohol, kofeina czy marihuana.</a:t>
            </a:r>
            <a:endParaRPr lang="pl-PL" sz="11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I. Od momentu wchłonięcia dymu tytoniowego przez palacza, nikotyna zawarta w dymie dociera do mózgu            w ciągu zaledwie kilku sekund.</a:t>
            </a: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II a. Nikotyna pobudza wydzielanie dopaminy, uznawanej za substancję odpowiedzialną za doznawanie przyjemności związanej z paleniem.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II b. Nikotyna oddziałuje także na noradrenalinę, substancję wpływającą na ożywienie i pobudzenie aktywności organizmu.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III. W momencie przerwania palenia, poziom dopaminy i noradrenaliny spada. Palacz nie odczuwa już przyjemności lecz doznaje przykrych objawów abstynencji.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IV. Palacz sięga po następnego papierosa, aby złagodzić objawy abstynencji i ponownie odczuwać przyjemność.    Z czasem mózg osoby palącej przyzwyczaja się do działania nikotyny i w ten sposób palacz tytoniu uzależnia się od niej.</a:t>
            </a:r>
            <a:endParaRPr lang="pl-PL" sz="1100" i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/>
            <a:r>
              <a:rPr lang="pl-PL" sz="11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pl-PL" sz="1100" b="1" dirty="0">
                <a:solidFill>
                  <a:srgbClr val="FF0000"/>
                </a:solidFill>
                <a:latin typeface="Times New Roman"/>
                <a:ea typeface="Times New Roman"/>
              </a:rPr>
              <a:t>Nigdy nie jest za późno, aby przestać palić papierosy !</a:t>
            </a:r>
          </a:p>
          <a:p>
            <a:pPr algn="ctr"/>
            <a:endParaRPr lang="pl-PL" sz="11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61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444</Words>
  <Application>Microsoft Office PowerPoint</Application>
  <PresentationFormat>Pokaz na ekranie (4:3)</PresentationFormat>
  <Paragraphs>355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10</vt:i4>
      </vt:variant>
      <vt:variant>
        <vt:lpstr>Tytuły slajdów</vt:lpstr>
      </vt:variant>
      <vt:variant>
        <vt:i4>10</vt:i4>
      </vt:variant>
    </vt:vector>
  </HeadingPairs>
  <TitlesOfParts>
    <vt:vector size="20" baseType="lpstr">
      <vt:lpstr>Podstawowy</vt:lpstr>
      <vt:lpstr>1_Podstawowy</vt:lpstr>
      <vt:lpstr>2_Podstawowy</vt:lpstr>
      <vt:lpstr>3_Podstawowy</vt:lpstr>
      <vt:lpstr>4_Podstawowy</vt:lpstr>
      <vt:lpstr>5_Podstawowy</vt:lpstr>
      <vt:lpstr>6_Podstawowy</vt:lpstr>
      <vt:lpstr>7_Podstawowy</vt:lpstr>
      <vt:lpstr>8_Podstawowy</vt:lpstr>
      <vt:lpstr>9_Podstawowy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Chmiel</dc:creator>
  <cp:lastModifiedBy>Monika Chmiel</cp:lastModifiedBy>
  <cp:revision>2</cp:revision>
  <dcterms:created xsi:type="dcterms:W3CDTF">2021-12-15T07:10:55Z</dcterms:created>
  <dcterms:modified xsi:type="dcterms:W3CDTF">2021-12-16T12:43:16Z</dcterms:modified>
</cp:coreProperties>
</file>