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32" r:id="rId6"/>
    <p:sldMasterId id="2147483744" r:id="rId7"/>
    <p:sldMasterId id="2147483756" r:id="rId8"/>
  </p:sldMasterIdLst>
  <p:notesMasterIdLst>
    <p:notesMasterId r:id="rId18"/>
  </p:notesMasterIdLst>
  <p:sldIdLst>
    <p:sldId id="257" r:id="rId9"/>
    <p:sldId id="258" r:id="rId10"/>
    <p:sldId id="259" r:id="rId11"/>
    <p:sldId id="260" r:id="rId12"/>
    <p:sldId id="261" r:id="rId13"/>
    <p:sldId id="256" r:id="rId14"/>
    <p:sldId id="263" r:id="rId15"/>
    <p:sldId id="264" r:id="rId16"/>
    <p:sldId id="265" r:id="rId17"/>
  </p:sldIdLst>
  <p:sldSz cx="6858000" cy="9144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EC20F-973F-484B-8F29-40EE9490BA1D}" type="datetimeFigureOut">
              <a:rPr lang="pl-PL" smtClean="0"/>
              <a:t>2021-12-16</a:t>
            </a:fld>
            <a:endParaRPr lang="pl-PL"/>
          </a:p>
        </p:txBody>
      </p:sp>
      <p:sp>
        <p:nvSpPr>
          <p:cNvPr id="4" name="Symbol zastępczy obrazu slajdu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1A0813-9AE1-46F4-96F9-F21BFDF961CC}" type="slidenum">
              <a:rPr lang="pl-PL" smtClean="0"/>
              <a:t>‹#›</a:t>
            </a:fld>
            <a:endParaRPr lang="pl-PL"/>
          </a:p>
        </p:txBody>
      </p:sp>
    </p:spTree>
    <p:extLst>
      <p:ext uri="{BB962C8B-B14F-4D97-AF65-F5344CB8AC3E}">
        <p14:creationId xmlns:p14="http://schemas.microsoft.com/office/powerpoint/2010/main" val="128024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195412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3194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948395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14106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46122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1504569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650556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9726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462865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447784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418465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883102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690133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639468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66811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1806893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904820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22297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355130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990102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849731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61000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2317693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2329958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1052814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3750999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175813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7307722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759145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40667256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0660913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138416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71056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710817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596114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36777262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9133899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2903393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943921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16245743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9912327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6095949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6167219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82423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123108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727895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644482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22412339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5742787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7128235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250422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943415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3447633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15327063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90068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02768571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8025993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0056041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7008484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25747635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65431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3460073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6399708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34878557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491283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3731023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0016246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4193021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1021610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691876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25482032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167565991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3287692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62117189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39536931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04800"/>
            <a:ext cx="5829300" cy="6095999"/>
          </a:xfrm>
        </p:spPr>
        <p:txBody>
          <a:bodyPr anchor="ctr">
            <a:noAutofit/>
          </a:bodyPr>
          <a:lstStyle>
            <a:lvl1pPr>
              <a:lnSpc>
                <a:spcPct val="100000"/>
              </a:lnSpc>
              <a:defRPr sz="8800" spc="-80" baseline="0">
                <a:solidFill>
                  <a:schemeClr val="tx1"/>
                </a:solidFill>
              </a:defRPr>
            </a:lvl1pPr>
          </a:lstStyle>
          <a:p>
            <a:r>
              <a:rPr lang="pl-PL" smtClean="0"/>
              <a:t>Kliknij, aby edytować styl</a:t>
            </a:r>
            <a:endParaRPr lang="en-US" dirty="0"/>
          </a:p>
        </p:txBody>
      </p:sp>
      <p:sp>
        <p:nvSpPr>
          <p:cNvPr id="3" name="Subtitle 2"/>
          <p:cNvSpPr>
            <a:spLocks noGrp="1"/>
          </p:cNvSpPr>
          <p:nvPr>
            <p:ph type="subTitle" idx="1"/>
          </p:nvPr>
        </p:nvSpPr>
        <p:spPr>
          <a:xfrm>
            <a:off x="342900" y="6400800"/>
            <a:ext cx="5143500" cy="12192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Tree>
    <p:extLst>
      <p:ext uri="{BB962C8B-B14F-4D97-AF65-F5344CB8AC3E}">
        <p14:creationId xmlns:p14="http://schemas.microsoft.com/office/powerpoint/2010/main" val="5723808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2586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18538496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342900" y="1930401"/>
            <a:ext cx="5829300" cy="5761567"/>
          </a:xfrm>
        </p:spPr>
        <p:txBody>
          <a:bodyPr anchor="ctr">
            <a:noAutofit/>
          </a:bodyPr>
          <a:lstStyle>
            <a:lvl1pPr algn="l">
              <a:lnSpc>
                <a:spcPct val="100000"/>
              </a:lnSpc>
              <a:defRPr sz="8800" b="0" cap="all" spc="-80" baseline="0">
                <a:solidFill>
                  <a:schemeClr val="tx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342900" y="304801"/>
            <a:ext cx="5829300" cy="14224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Slide Number Placeholder 7"/>
          <p:cNvSpPr>
            <a:spLocks noGrp="1"/>
          </p:cNvSpPr>
          <p:nvPr>
            <p:ph type="sldNum" sz="quarter" idx="11"/>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9" name="Footer Placeholder 8"/>
          <p:cNvSpPr>
            <a:spLocks noGrp="1"/>
          </p:cNvSpPr>
          <p:nvPr>
            <p:ph type="ftr" sz="quarter" idx="12"/>
          </p:nvPr>
        </p:nvSpPr>
        <p:spPr/>
        <p:txBody>
          <a:bodyPr/>
          <a:lstStyle/>
          <a:p>
            <a:endParaRPr lang="pl-PL">
              <a:solidFill>
                <a:srgbClr val="000000"/>
              </a:solidFill>
            </a:endParaRPr>
          </a:p>
        </p:txBody>
      </p:sp>
    </p:spTree>
    <p:extLst>
      <p:ext uri="{BB962C8B-B14F-4D97-AF65-F5344CB8AC3E}">
        <p14:creationId xmlns:p14="http://schemas.microsoft.com/office/powerpoint/2010/main" val="405235329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22301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3817620" y="2099734"/>
            <a:ext cx="246888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4710616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220724" y="2097024"/>
            <a:ext cx="2468880" cy="853016"/>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220724"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819906" y="2097024"/>
            <a:ext cx="2468880" cy="853016"/>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l-PL" smtClean="0"/>
              <a:t>Kliknij, aby edytować style wzorca tekstu</a:t>
            </a:r>
          </a:p>
        </p:txBody>
      </p:sp>
      <p:sp>
        <p:nvSpPr>
          <p:cNvPr id="6" name="Content Placeholder 5"/>
          <p:cNvSpPr>
            <a:spLocks noGrp="1"/>
          </p:cNvSpPr>
          <p:nvPr>
            <p:ph sz="quarter" idx="4"/>
          </p:nvPr>
        </p:nvSpPr>
        <p:spPr>
          <a:xfrm>
            <a:off x="3819906" y="3012488"/>
            <a:ext cx="2468880" cy="51206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8" name="Footer Placeholder 7"/>
          <p:cNvSpPr>
            <a:spLocks noGrp="1"/>
          </p:cNvSpPr>
          <p:nvPr>
            <p:ph type="ftr" sz="quarter" idx="11"/>
          </p:nvPr>
        </p:nvSpPr>
        <p:spPr/>
        <p:txBody>
          <a:bodyPr/>
          <a:lstStyle/>
          <a:p>
            <a:endParaRPr lang="pl-PL">
              <a:solidFill>
                <a:srgbClr val="000000"/>
              </a:solidFill>
            </a:endParaRPr>
          </a:p>
        </p:txBody>
      </p:sp>
      <p:sp>
        <p:nvSpPr>
          <p:cNvPr id="9" name="Slide Number Placeholder 8"/>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14913191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4" name="Footer Placeholder 3"/>
          <p:cNvSpPr>
            <a:spLocks noGrp="1"/>
          </p:cNvSpPr>
          <p:nvPr>
            <p:ph type="ftr" sz="quarter" idx="11"/>
          </p:nvPr>
        </p:nvSpPr>
        <p:spPr/>
        <p:txBody>
          <a:bodyPr/>
          <a:lstStyle/>
          <a:p>
            <a:endParaRPr lang="pl-PL">
              <a:solidFill>
                <a:srgbClr val="000000"/>
              </a:solidFill>
            </a:endParaRPr>
          </a:p>
        </p:txBody>
      </p:sp>
      <p:sp>
        <p:nvSpPr>
          <p:cNvPr id="5" name="Slide Number Placeholder 4"/>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6302924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3" name="Footer Placeholder 2"/>
          <p:cNvSpPr>
            <a:spLocks noGrp="1"/>
          </p:cNvSpPr>
          <p:nvPr>
            <p:ph type="ftr" sz="quarter" idx="11"/>
          </p:nvPr>
        </p:nvSpPr>
        <p:spPr/>
        <p:txBody>
          <a:bodyPr/>
          <a:lstStyle/>
          <a:p>
            <a:endParaRPr lang="pl-PL">
              <a:solidFill>
                <a:srgbClr val="000000"/>
              </a:solidFill>
            </a:endParaRPr>
          </a:p>
        </p:txBody>
      </p:sp>
      <p:sp>
        <p:nvSpPr>
          <p:cNvPr id="4" name="Slide Number Placeholder 3"/>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17022514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2133600"/>
            <a:ext cx="3833813" cy="59740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342900" y="2133600"/>
            <a:ext cx="2256235" cy="597408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
        <p:nvSpPr>
          <p:cNvPr id="8" name="Title 7"/>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val="119160577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99076224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255047208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11"/>
          </p:nvPr>
        </p:nvSpPr>
        <p:spPr/>
        <p:txBody>
          <a:bodyPr/>
          <a:lstStyle/>
          <a:p>
            <a:endParaRPr lang="pl-PL">
              <a:solidFill>
                <a:srgbClr val="000000"/>
              </a:solidFill>
            </a:endParaRPr>
          </a:p>
        </p:txBody>
      </p:sp>
      <p:sp>
        <p:nvSpPr>
          <p:cNvPr id="6" name="Slide Number Placeholder 5"/>
          <p:cNvSpPr>
            <a:spLocks noGrp="1"/>
          </p:cNvSpPr>
          <p:nvPr>
            <p:ph type="sldNum" sz="quarter" idx="12"/>
          </p:nvPr>
        </p:nvSpPr>
        <p:spPr/>
        <p:txBody>
          <a:bodyPr/>
          <a:lstStyle/>
          <a:p>
            <a:fld id="{96900A0A-7264-4C52-A4F0-C451F7611204}" type="slidenum">
              <a:rPr lang="pl-PL" smtClean="0">
                <a:solidFill>
                  <a:srgbClr val="D1282E"/>
                </a:solidFill>
              </a:rPr>
              <a:pPr/>
              <a:t>‹#›</a:t>
            </a:fld>
            <a:endParaRPr lang="pl-PL">
              <a:solidFill>
                <a:srgbClr val="D1282E"/>
              </a:solidFill>
            </a:endParaRPr>
          </a:p>
        </p:txBody>
      </p:sp>
    </p:spTree>
    <p:extLst>
      <p:ext uri="{BB962C8B-B14F-4D97-AF65-F5344CB8AC3E}">
        <p14:creationId xmlns:p14="http://schemas.microsoft.com/office/powerpoint/2010/main" val="420525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Rectangle 8"/>
          <p:cNvSpPr/>
          <p:nvPr/>
        </p:nvSpPr>
        <p:spPr>
          <a:xfrm>
            <a:off x="6750843" y="6461760"/>
            <a:ext cx="107157" cy="2682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6750658" cy="646176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a:off x="342900" y="7620000"/>
            <a:ext cx="6115050" cy="6096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6" name="Footer Placeholder 5"/>
          <p:cNvSpPr>
            <a:spLocks noGrp="1"/>
          </p:cNvSpPr>
          <p:nvPr>
            <p:ph type="ftr" sz="quarter" idx="11"/>
          </p:nvPr>
        </p:nvSpPr>
        <p:spPr/>
        <p:txBody>
          <a:bodyPr/>
          <a:lstStyle/>
          <a:p>
            <a:endParaRPr lang="pl-PL">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900A0A-7264-4C52-A4F0-C451F7611204}" type="slidenum">
              <a:rPr lang="pl-PL" smtClean="0">
                <a:solidFill>
                  <a:srgbClr val="000000"/>
                </a:solidFill>
              </a:rPr>
              <a:pPr/>
              <a:t>‹#›</a:t>
            </a:fld>
            <a:endParaRPr lang="pl-PL">
              <a:solidFill>
                <a:srgbClr val="000000"/>
              </a:solidFill>
            </a:endParaRPr>
          </a:p>
        </p:txBody>
      </p:sp>
      <p:sp>
        <p:nvSpPr>
          <p:cNvPr id="8" name="Title 7"/>
          <p:cNvSpPr>
            <a:spLocks noGrp="1"/>
          </p:cNvSpPr>
          <p:nvPr>
            <p:ph type="title"/>
          </p:nvPr>
        </p:nvSpPr>
        <p:spPr>
          <a:xfrm>
            <a:off x="342900" y="6604000"/>
            <a:ext cx="6115050" cy="1016000"/>
          </a:xfrm>
        </p:spPr>
        <p:txBody>
          <a:bodyPr anchor="t">
            <a:normAutofit/>
          </a:bodyPr>
          <a:lstStyle>
            <a:lvl1pPr>
              <a:defRPr sz="3200"/>
            </a:lvl1pPr>
          </a:lstStyle>
          <a:p>
            <a:r>
              <a:rPr lang="pl-PL" smtClean="0"/>
              <a:t>Kliknij, aby edytować styl</a:t>
            </a:r>
            <a:endParaRPr lang="en-US" dirty="0"/>
          </a:p>
        </p:txBody>
      </p:sp>
      <p:sp>
        <p:nvSpPr>
          <p:cNvPr id="10" name="Rectangle 9"/>
          <p:cNvSpPr/>
          <p:nvPr/>
        </p:nvSpPr>
        <p:spPr>
          <a:xfrm>
            <a:off x="6750843" y="0"/>
            <a:ext cx="107157" cy="646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77824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746658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91509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9323698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8021395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9689493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433030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67655445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3624"/>
            <a:ext cx="4343400" cy="18288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342900" y="2336801"/>
            <a:ext cx="5715000" cy="58314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42900" y="8229601"/>
            <a:ext cx="2571750" cy="406400"/>
          </a:xfrm>
          <a:prstGeom prst="rect">
            <a:avLst/>
          </a:prstGeom>
        </p:spPr>
        <p:txBody>
          <a:bodyPr vert="horz" lIns="91440" tIns="45720" rIns="91440" bIns="0" rtlCol="0" anchor="b"/>
          <a:lstStyle>
            <a:lvl1pPr algn="l">
              <a:defRPr sz="1000">
                <a:solidFill>
                  <a:schemeClr val="tx1"/>
                </a:solidFill>
              </a:defRPr>
            </a:lvl1pPr>
          </a:lstStyle>
          <a:p>
            <a:fld id="{5CA9CA0E-3F47-4B85-86B5-005229624268}" type="datetimeFigureOut">
              <a:rPr lang="pl-PL" smtClean="0">
                <a:solidFill>
                  <a:srgbClr val="000000"/>
                </a:solidFill>
              </a:rPr>
              <a:pPr/>
              <a:t>2021-12-16</a:t>
            </a:fld>
            <a:endParaRPr lang="pl-PL">
              <a:solidFill>
                <a:srgbClr val="000000"/>
              </a:solidFill>
            </a:endParaRPr>
          </a:p>
        </p:txBody>
      </p:sp>
      <p:sp>
        <p:nvSpPr>
          <p:cNvPr id="5" name="Footer Placeholder 4"/>
          <p:cNvSpPr>
            <a:spLocks noGrp="1"/>
          </p:cNvSpPr>
          <p:nvPr>
            <p:ph type="ftr" sz="quarter" idx="3"/>
          </p:nvPr>
        </p:nvSpPr>
        <p:spPr>
          <a:xfrm>
            <a:off x="342900" y="8657167"/>
            <a:ext cx="2571750" cy="378460"/>
          </a:xfrm>
          <a:prstGeom prst="rect">
            <a:avLst/>
          </a:prstGeom>
        </p:spPr>
        <p:txBody>
          <a:bodyPr vert="horz" lIns="91440" tIns="45720" rIns="91440" bIns="45720" rtlCol="0" anchor="t"/>
          <a:lstStyle>
            <a:lvl1pPr algn="l">
              <a:defRPr sz="1000">
                <a:solidFill>
                  <a:schemeClr val="tx1"/>
                </a:solidFill>
              </a:defRPr>
            </a:lvl1pPr>
          </a:lstStyle>
          <a:p>
            <a:endParaRPr lang="pl-PL">
              <a:solidFill>
                <a:srgbClr val="000000"/>
              </a:solidFill>
            </a:endParaRPr>
          </a:p>
        </p:txBody>
      </p:sp>
      <p:sp>
        <p:nvSpPr>
          <p:cNvPr id="6" name="Slide Number Placeholder 5"/>
          <p:cNvSpPr>
            <a:spLocks noGrp="1"/>
          </p:cNvSpPr>
          <p:nvPr>
            <p:ph type="sldNum" sz="quarter" idx="4"/>
          </p:nvPr>
        </p:nvSpPr>
        <p:spPr>
          <a:xfrm rot="16200000">
            <a:off x="5786781" y="7953825"/>
            <a:ext cx="1754295" cy="273844"/>
          </a:xfrm>
          <a:prstGeom prst="rect">
            <a:avLst/>
          </a:prstGeom>
        </p:spPr>
        <p:txBody>
          <a:bodyPr vert="horz" lIns="91440" tIns="45720" rIns="91440" bIns="45720" rtlCol="0" anchor="ctr"/>
          <a:lstStyle>
            <a:lvl1pPr algn="l">
              <a:defRPr sz="2400" b="1">
                <a:solidFill>
                  <a:schemeClr val="tx2"/>
                </a:solidFill>
              </a:defRPr>
            </a:lvl1pPr>
          </a:lstStyle>
          <a:p>
            <a:fld id="{96900A0A-7264-4C52-A4F0-C451F7611204}" type="slidenum">
              <a:rPr lang="pl-PL" smtClean="0">
                <a:solidFill>
                  <a:srgbClr val="D1282E"/>
                </a:solidFill>
              </a:rPr>
              <a:pPr/>
              <a:t>‹#›</a:t>
            </a:fld>
            <a:endParaRPr lang="pl-PL">
              <a:solidFill>
                <a:srgbClr val="D1282E"/>
              </a:solidFill>
            </a:endParaRPr>
          </a:p>
        </p:txBody>
      </p:sp>
      <p:sp>
        <p:nvSpPr>
          <p:cNvPr id="7" name="Rectangle 6"/>
          <p:cNvSpPr/>
          <p:nvPr/>
        </p:nvSpPr>
        <p:spPr>
          <a:xfrm>
            <a:off x="6750843" y="0"/>
            <a:ext cx="107157"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6750843" y="1828800"/>
            <a:ext cx="107157" cy="731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8142880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0"/>
            <a:ext cx="6552728" cy="9402574"/>
          </a:xfrm>
          <a:prstGeom prst="rect">
            <a:avLst/>
          </a:prstGeom>
        </p:spPr>
        <p:txBody>
          <a:bodyPr wrap="square">
            <a:spAutoFit/>
          </a:bodyPr>
          <a:lstStyle/>
          <a:p>
            <a:pPr algn="ctr"/>
            <a:r>
              <a:rPr lang="pl-PL" sz="1100" b="1" dirty="0">
                <a:solidFill>
                  <a:srgbClr val="0070C0"/>
                </a:solidFill>
                <a:latin typeface="Times New Roman"/>
                <a:ea typeface="Times New Roman"/>
              </a:rPr>
              <a:t>CZEGO LUDZIE SZUKAJĄ W NARKOTYKU?</a:t>
            </a:r>
            <a:endParaRPr lang="pl-PL" sz="1100" dirty="0">
              <a:solidFill>
                <a:srgbClr val="0070C0"/>
              </a:solidFill>
              <a:latin typeface="Times New Roman"/>
              <a:ea typeface="Times New Roman"/>
            </a:endParaRPr>
          </a:p>
          <a:p>
            <a:pPr algn="ctr"/>
            <a:r>
              <a:rPr lang="pl-PL" sz="1100" b="1" dirty="0">
                <a:solidFill>
                  <a:srgbClr val="0070C0"/>
                </a:solidFill>
                <a:latin typeface="Times New Roman"/>
                <a:ea typeface="Times New Roman"/>
              </a:rPr>
              <a:t>(i jak to osiągnąć bez narkotyków)</a:t>
            </a:r>
            <a:endParaRPr lang="pl-PL" sz="1100" dirty="0">
              <a:solidFill>
                <a:srgbClr val="0070C0"/>
              </a:solidFill>
              <a:latin typeface="Times New Roman"/>
              <a:ea typeface="Times New Roman"/>
            </a:endParaRPr>
          </a:p>
          <a:p>
            <a:pPr algn="just"/>
            <a:r>
              <a:rPr lang="pl-PL" sz="1100" dirty="0">
                <a:solidFill>
                  <a:srgbClr val="000000"/>
                </a:solidFill>
                <a:latin typeface="Times New Roman"/>
                <a:ea typeface="Times New Roman"/>
              </a:rPr>
              <a:t> </a:t>
            </a:r>
          </a:p>
          <a:p>
            <a:pPr algn="just"/>
            <a:r>
              <a:rPr lang="pl-PL" sz="1100" b="1" dirty="0">
                <a:solidFill>
                  <a:srgbClr val="000000"/>
                </a:solidFill>
                <a:latin typeface="Times New Roman"/>
                <a:ea typeface="Times New Roman"/>
              </a:rPr>
              <a:t>* Zobojętnienia na problemy, zapomnienia o kłopotach</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Dla wielu ludzi narkotyk to znieczulacz, lek, który pomaga zapomnieć o przykrościach, wywołuje zobojętnienie. Narkomana przerasta każde cierpienie, nie znosi sytuacji, w których musiałby zdecydować, sam wziąć odpowiedzialność za swój wybór i zmierzyć się problemem. To ponad moje siły – mówi – ja tego nie wytrzymam, odpadam.</a:t>
            </a:r>
          </a:p>
          <a:p>
            <a:pPr algn="just"/>
            <a:r>
              <a:rPr lang="pl-PL" sz="1100" dirty="0">
                <a:solidFill>
                  <a:srgbClr val="000000"/>
                </a:solidFill>
                <a:latin typeface="Times New Roman"/>
                <a:ea typeface="Times New Roman"/>
              </a:rPr>
              <a:t> </a:t>
            </a:r>
            <a:r>
              <a:rPr lang="pl-PL" sz="1100" u="sng" dirty="0">
                <a:solidFill>
                  <a:srgbClr val="000000"/>
                </a:solidFill>
                <a:latin typeface="Times New Roman"/>
                <a:ea typeface="Times New Roman"/>
              </a:rPr>
              <a:t>Jak to można osiągnąć bez narkotyków ? - kiedy masz </a:t>
            </a:r>
            <a:r>
              <a:rPr lang="pl-PL" sz="1100" u="sng" dirty="0" smtClean="0">
                <a:solidFill>
                  <a:srgbClr val="000000"/>
                </a:solidFill>
                <a:latin typeface="Times New Roman"/>
                <a:ea typeface="Times New Roman"/>
              </a:rPr>
              <a:t>problem, </a:t>
            </a:r>
            <a:r>
              <a:rPr lang="pl-PL" sz="1100" u="sng" dirty="0">
                <a:solidFill>
                  <a:srgbClr val="000000"/>
                </a:solidFill>
                <a:latin typeface="Times New Roman"/>
                <a:ea typeface="Times New Roman"/>
              </a:rPr>
              <a:t>porozmawiaj z kimś o tym, pójdź do psychologa, który pomoże ci podjąć zdrową </a:t>
            </a:r>
            <a:r>
              <a:rPr lang="pl-PL" sz="1100" u="sng" dirty="0" smtClean="0">
                <a:solidFill>
                  <a:srgbClr val="000000"/>
                </a:solidFill>
                <a:latin typeface="Times New Roman"/>
                <a:ea typeface="Times New Roman"/>
              </a:rPr>
              <a:t>decyzję</a:t>
            </a:r>
            <a:r>
              <a:rPr lang="pl-PL" sz="1100" u="sng" dirty="0" smtClean="0">
                <a:solidFill>
                  <a:srgbClr val="000000"/>
                </a:solidFill>
                <a:latin typeface="Times New Roman"/>
                <a:ea typeface="Times New Roman"/>
              </a:rPr>
              <a:t>.</a:t>
            </a:r>
            <a:endParaRPr lang="pl-PL" sz="1100" dirty="0">
              <a:solidFill>
                <a:srgbClr val="000000"/>
              </a:solidFill>
              <a:latin typeface="Times New Roman"/>
              <a:ea typeface="Times New Roman"/>
            </a:endParaRPr>
          </a:p>
          <a:p>
            <a:pPr algn="just"/>
            <a:r>
              <a:rPr lang="pl-PL" sz="1100" b="1" dirty="0">
                <a:solidFill>
                  <a:srgbClr val="000000"/>
                </a:solidFill>
                <a:latin typeface="Times New Roman"/>
                <a:ea typeface="Times New Roman"/>
              </a:rPr>
              <a:t> </a:t>
            </a:r>
            <a:endParaRPr lang="pl-PL" sz="1100" dirty="0">
              <a:solidFill>
                <a:srgbClr val="000000"/>
              </a:solidFill>
              <a:latin typeface="Times New Roman"/>
              <a:ea typeface="Times New Roman"/>
            </a:endParaRPr>
          </a:p>
          <a:p>
            <a:pPr algn="just"/>
            <a:r>
              <a:rPr lang="pl-PL" sz="1100" b="1" dirty="0">
                <a:solidFill>
                  <a:srgbClr val="000000"/>
                </a:solidFill>
                <a:latin typeface="Times New Roman"/>
                <a:ea typeface="Times New Roman"/>
              </a:rPr>
              <a:t>* Rozluźnienia, pozbycia się własnych kompleksów i zahamowań w kontaktach z innymi.</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Narkotyki stały się dla wielu ludzi synonimem dobrej zabawy. Niektórzy uważają, że można zyskać </a:t>
            </a:r>
            <a:r>
              <a:rPr lang="pl-PL" sz="1100" dirty="0" smtClean="0">
                <a:solidFill>
                  <a:srgbClr val="000000"/>
                </a:solidFill>
                <a:latin typeface="Times New Roman"/>
                <a:ea typeface="Times New Roman"/>
              </a:rPr>
              <a:t>                     w </a:t>
            </a:r>
            <a:r>
              <a:rPr lang="pl-PL" sz="1100" dirty="0">
                <a:solidFill>
                  <a:srgbClr val="000000"/>
                </a:solidFill>
                <a:latin typeface="Times New Roman"/>
                <a:ea typeface="Times New Roman"/>
              </a:rPr>
              <a:t>ten sposób dobry humor i łatwość rozmawiania z ludźmi. Jednak im bardziej akceptujesz </a:t>
            </a:r>
            <a:r>
              <a:rPr lang="pl-PL" sz="1100" dirty="0" smtClean="0">
                <a:solidFill>
                  <a:srgbClr val="000000"/>
                </a:solidFill>
                <a:latin typeface="Times New Roman"/>
                <a:ea typeface="Times New Roman"/>
              </a:rPr>
              <a:t>siebie w </a:t>
            </a:r>
            <a:r>
              <a:rPr lang="pl-PL" sz="1100" dirty="0">
                <a:solidFill>
                  <a:srgbClr val="000000"/>
                </a:solidFill>
                <a:latin typeface="Times New Roman"/>
                <a:ea typeface="Times New Roman"/>
              </a:rPr>
              <a:t>stanie odurzenia, im większe są różnice między tobą trzeźwym, a tobą pod wpływem narkotyku, tym trudniej przestać, tym większa jest twoja wiara w cudowne mikstury.</a:t>
            </a:r>
          </a:p>
          <a:p>
            <a:pPr algn="just"/>
            <a:r>
              <a:rPr lang="pl-PL" sz="1100" u="sng" dirty="0">
                <a:solidFill>
                  <a:srgbClr val="000000"/>
                </a:solidFill>
                <a:latin typeface="Times New Roman"/>
                <a:ea typeface="Times New Roman"/>
              </a:rPr>
              <a:t>Jak to można osiągnąć bez narkotyków</a:t>
            </a:r>
            <a:r>
              <a:rPr lang="pl-PL" sz="1100" b="1" u="sng" dirty="0">
                <a:solidFill>
                  <a:srgbClr val="000000"/>
                </a:solidFill>
                <a:latin typeface="Times New Roman"/>
                <a:ea typeface="Times New Roman"/>
              </a:rPr>
              <a:t>? - </a:t>
            </a:r>
            <a:r>
              <a:rPr lang="pl-PL" sz="1100" u="sng" dirty="0">
                <a:solidFill>
                  <a:srgbClr val="000000"/>
                </a:solidFill>
                <a:latin typeface="Times New Roman"/>
                <a:ea typeface="Times New Roman"/>
              </a:rPr>
              <a:t> ćwicz pozytywne myślenie, akceptuj siebie, nawet jeżeli jesteś nieśmiały, to jest w tym dużo uroku, nie każdy lubi przebojowych ludzi; zapisz się na warsztaty komunikacji, które nauczą cię, jak rozmawiać z ludźmi bez barier i jak zaufać samemu sobie, naucz się relaksować.</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 </a:t>
            </a:r>
          </a:p>
          <a:p>
            <a:pPr algn="just"/>
            <a:r>
              <a:rPr lang="pl-PL" sz="1100" b="1" dirty="0">
                <a:solidFill>
                  <a:srgbClr val="000000"/>
                </a:solidFill>
                <a:latin typeface="Times New Roman"/>
                <a:ea typeface="Times New Roman"/>
              </a:rPr>
              <a:t>* Nowych wrażeń, innych stanów psychicznych.</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Świat potencjalnego narkomana jest szary i pusty. Życie jest nudne i pozbawione większych wzruszeń. Chcąc wypełnić wewnętrzną pustkę, sięga po narkotyk. To o wiele prostsze niż nauka medytacji czy rozwijanie zainteresowań. Są tacy, którzy uważają, że narkotyk pomaga im tworzyć bogatą osobowość. Tymczasem nie ujawnia on nic nowego poza tym, co w tobie jest już od dawna. Narkotyk ujawnia to i niszczy zarazem.</a:t>
            </a:r>
          </a:p>
          <a:p>
            <a:pPr algn="just"/>
            <a:r>
              <a:rPr lang="pl-PL" sz="1100" u="sng" dirty="0">
                <a:solidFill>
                  <a:srgbClr val="000000"/>
                </a:solidFill>
                <a:latin typeface="Times New Roman"/>
                <a:ea typeface="Times New Roman"/>
              </a:rPr>
              <a:t>Jak to można osiągnąć bez narkotyków: wycieczki rowerowe, obozy, wspinaczka po skałkach to świetny sposób na poznanie ludzi i zdobycie niezapomnianych wrażeń.</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 </a:t>
            </a:r>
            <a:r>
              <a:rPr lang="pl-PL" sz="1100" b="1" dirty="0">
                <a:solidFill>
                  <a:srgbClr val="000000"/>
                </a:solidFill>
                <a:latin typeface="Times New Roman"/>
                <a:ea typeface="Times New Roman"/>
              </a:rPr>
              <a:t>Obrony przed lękiem, negatywnymi emocjami, samotnością.</a:t>
            </a:r>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Bardzo trudno jest znieść przeświadczenie, że jest się niewiele wartym. Trudno żyje się w poczuciu, że nikomu na nas nie zależy. W takich chwilach wydaje się, że narkotyk może pomóc. Na chwilę ogłuszy i pozwoli zapomnieć o problemach. Może się wydawać, że w grupie narkomańskiej odnajdzie się pocznie przynależność, jakąś tożsamość i akceptację. To tylko złudzenie, proteza zastępująca prawdziwą przyjaźń, miłość i bezpieczeństwo.</a:t>
            </a:r>
          </a:p>
          <a:p>
            <a:pPr algn="just"/>
            <a:r>
              <a:rPr lang="pl-PL" sz="1100" u="sng" dirty="0">
                <a:solidFill>
                  <a:srgbClr val="000000"/>
                </a:solidFill>
                <a:latin typeface="Times New Roman"/>
                <a:ea typeface="Times New Roman"/>
              </a:rPr>
              <a:t>Jak to można osiągnąć bez narkotyków ? - </a:t>
            </a:r>
            <a:r>
              <a:rPr lang="pl-PL" sz="1100" dirty="0">
                <a:solidFill>
                  <a:srgbClr val="000000"/>
                </a:solidFill>
                <a:latin typeface="Times New Roman"/>
                <a:ea typeface="Times New Roman"/>
              </a:rPr>
              <a:t> </a:t>
            </a:r>
            <a:r>
              <a:rPr lang="pl-PL" sz="1100" u="sng" dirty="0">
                <a:solidFill>
                  <a:srgbClr val="000000"/>
                </a:solidFill>
                <a:latin typeface="Times New Roman"/>
                <a:ea typeface="Times New Roman"/>
              </a:rPr>
              <a:t>napisz list do przyjaciela, porozmawiaj z psychologiem, wtedy odkryjesz powody twojego lęku czy samotności, a nie tylko je stłumisz. Zapisz się na lekcje tańca towarzyskiego, plastyki lub warsztaty psychologiczne.</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 </a:t>
            </a:r>
          </a:p>
          <a:p>
            <a:pPr algn="just"/>
            <a:r>
              <a:rPr lang="pl-PL" sz="1100" b="1" dirty="0">
                <a:solidFill>
                  <a:srgbClr val="000000"/>
                </a:solidFill>
                <a:latin typeface="Times New Roman"/>
                <a:ea typeface="Times New Roman"/>
              </a:rPr>
              <a:t>Pytania pomocne w ocenie sytuacji dziecka, które bierze narkotyki:</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1. Czy Twoje dziecko miewa często zmienny nastrój mimo braku powodów?</a:t>
            </a:r>
          </a:p>
          <a:p>
            <a:pPr algn="just"/>
            <a:r>
              <a:rPr lang="pl-PL" sz="1100" dirty="0">
                <a:solidFill>
                  <a:srgbClr val="000000"/>
                </a:solidFill>
                <a:latin typeface="Times New Roman"/>
                <a:ea typeface="Times New Roman"/>
              </a:rPr>
              <a:t>2. Czy od jakiegoś czasu wydaje się bardziej obojętne, wycofane?</a:t>
            </a:r>
          </a:p>
          <a:p>
            <a:pPr algn="just"/>
            <a:r>
              <a:rPr lang="pl-PL" sz="1100" dirty="0">
                <a:solidFill>
                  <a:srgbClr val="000000"/>
                </a:solidFill>
                <a:latin typeface="Times New Roman"/>
                <a:ea typeface="Times New Roman"/>
              </a:rPr>
              <a:t>3. Czy ma nowych przyjaciół, o których nic nie wiesz, których wzbrania się Tobie  </a:t>
            </a:r>
          </a:p>
          <a:p>
            <a:pPr algn="just"/>
            <a:r>
              <a:rPr lang="pl-PL" sz="1100" dirty="0">
                <a:solidFill>
                  <a:srgbClr val="000000"/>
                </a:solidFill>
                <a:latin typeface="Times New Roman"/>
                <a:ea typeface="Times New Roman"/>
              </a:rPr>
              <a:t>    przedstawić?</a:t>
            </a:r>
          </a:p>
          <a:p>
            <a:pPr algn="just"/>
            <a:r>
              <a:rPr lang="pl-PL" sz="1100" dirty="0">
                <a:solidFill>
                  <a:srgbClr val="000000"/>
                </a:solidFill>
                <a:latin typeface="Times New Roman"/>
                <a:ea typeface="Times New Roman"/>
              </a:rPr>
              <a:t>4. Czy unika rodzinnych świąt, wspólnych posiłków, spędzania wspólnie czasu?</a:t>
            </a:r>
          </a:p>
          <a:p>
            <a:pPr algn="just"/>
            <a:r>
              <a:rPr lang="pl-PL" sz="1100" dirty="0">
                <a:solidFill>
                  <a:srgbClr val="000000"/>
                </a:solidFill>
                <a:latin typeface="Times New Roman"/>
                <a:ea typeface="Times New Roman"/>
              </a:rPr>
              <a:t>5. Czy od pewnego czasu przestał się interesować swoimi dawnymi zajęciami (sport, hobby)?</a:t>
            </a:r>
          </a:p>
          <a:p>
            <a:pPr algn="just"/>
            <a:r>
              <a:rPr lang="pl-PL" sz="1100" dirty="0">
                <a:solidFill>
                  <a:srgbClr val="000000"/>
                </a:solidFill>
                <a:latin typeface="Times New Roman"/>
                <a:ea typeface="Times New Roman"/>
              </a:rPr>
              <a:t>6. Czy często wywołuje awantury? Bywa rozdrażniony?</a:t>
            </a:r>
          </a:p>
          <a:p>
            <a:pPr algn="just"/>
            <a:r>
              <a:rPr lang="pl-PL" sz="1100" dirty="0">
                <a:solidFill>
                  <a:srgbClr val="000000"/>
                </a:solidFill>
                <a:latin typeface="Times New Roman"/>
                <a:ea typeface="Times New Roman"/>
              </a:rPr>
              <a:t>7. Czy zdarza mu się nie wracać na noc?</a:t>
            </a:r>
          </a:p>
          <a:p>
            <a:pPr algn="just"/>
            <a:r>
              <a:rPr lang="pl-PL" sz="1100" dirty="0">
                <a:solidFill>
                  <a:srgbClr val="000000"/>
                </a:solidFill>
                <a:latin typeface="Times New Roman"/>
                <a:ea typeface="Times New Roman"/>
              </a:rPr>
              <a:t>8. Czy zaczął opuszczać szkołę? Ma coraz gorsze stopnie?</a:t>
            </a:r>
          </a:p>
          <a:p>
            <a:pPr algn="just"/>
            <a:r>
              <a:rPr lang="pl-PL" sz="1100" dirty="0">
                <a:solidFill>
                  <a:srgbClr val="000000"/>
                </a:solidFill>
                <a:latin typeface="Times New Roman"/>
                <a:ea typeface="Times New Roman"/>
              </a:rPr>
              <a:t>9. Czy potrzebuje coraz więcej pieniędzy? Sprzedaje co cenniejsze przedmioty?</a:t>
            </a:r>
          </a:p>
          <a:p>
            <a:pPr algn="just"/>
            <a:r>
              <a:rPr lang="pl-PL" sz="1100" dirty="0">
                <a:solidFill>
                  <a:srgbClr val="000000"/>
                </a:solidFill>
                <a:latin typeface="Times New Roman"/>
                <a:ea typeface="Times New Roman"/>
              </a:rPr>
              <a:t> </a:t>
            </a:r>
          </a:p>
          <a:p>
            <a:pPr algn="just"/>
            <a:r>
              <a:rPr lang="pl-PL" sz="1100" dirty="0">
                <a:solidFill>
                  <a:srgbClr val="FF0000"/>
                </a:solidFill>
                <a:latin typeface="Times New Roman"/>
                <a:ea typeface="Times New Roman"/>
              </a:rPr>
              <a:t>Odpowiedzi twierdzące na powyższe pytania stanowią sygnały ostrzegawcze.</a:t>
            </a:r>
            <a:r>
              <a:rPr lang="pl-PL" sz="1100" dirty="0">
                <a:solidFill>
                  <a:srgbClr val="000000"/>
                </a:solidFill>
                <a:latin typeface="Times New Roman"/>
                <a:ea typeface="Times New Roman"/>
              </a:rPr>
              <a:t> Każdy z nich traktowany osobno może niewiele znaczyć, lecz pojawienie się wielu na raz powinno wzmóc twoją ostrożność. W grę może wchodzić branie narkotyków!</a:t>
            </a:r>
          </a:p>
        </p:txBody>
      </p:sp>
    </p:spTree>
    <p:extLst>
      <p:ext uri="{BB962C8B-B14F-4D97-AF65-F5344CB8AC3E}">
        <p14:creationId xmlns:p14="http://schemas.microsoft.com/office/powerpoint/2010/main" val="419660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07504"/>
            <a:ext cx="6669360" cy="8725466"/>
          </a:xfrm>
          <a:prstGeom prst="rect">
            <a:avLst/>
          </a:prstGeom>
        </p:spPr>
        <p:txBody>
          <a:bodyPr wrap="square">
            <a:spAutoFit/>
          </a:bodyPr>
          <a:lstStyle/>
          <a:p>
            <a:pPr algn="ctr"/>
            <a:r>
              <a:rPr lang="pl-PL" sz="1100" b="1" dirty="0">
                <a:solidFill>
                  <a:srgbClr val="000000"/>
                </a:solidFill>
                <a:latin typeface="Times New Roman"/>
                <a:ea typeface="Times New Roman"/>
              </a:rPr>
              <a:t>„ Potrzebuje co tydzień być na mityngu”</a:t>
            </a:r>
            <a:endParaRPr lang="pl-PL" sz="1100" dirty="0">
              <a:solidFill>
                <a:srgbClr val="000000"/>
              </a:solidFill>
              <a:latin typeface="Times New Roman"/>
              <a:ea typeface="Times New Roman"/>
            </a:endParaRPr>
          </a:p>
          <a:p>
            <a:pPr algn="ctr"/>
            <a:r>
              <a:rPr lang="pl-PL" sz="1100" b="1" dirty="0">
                <a:solidFill>
                  <a:srgbClr val="000000"/>
                </a:solidFill>
                <a:latin typeface="Times New Roman"/>
                <a:ea typeface="Times New Roman"/>
              </a:rPr>
              <a:t>(ŚWIADECTWO NARKOMANKI)</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	W ciągu 11-letniego zażywania narkotyków odtruwałam się wielokrotnie i dwa razy podejmowałam leczenie w ośrodkach rehabilitacyjnych – ze skutkiem raczej marnym. Co prawda po </a:t>
            </a:r>
            <a:r>
              <a:rPr lang="pl-PL" sz="1100" dirty="0" smtClean="0">
                <a:solidFill>
                  <a:srgbClr val="000000"/>
                </a:solidFill>
                <a:latin typeface="Times New Roman"/>
                <a:ea typeface="Times New Roman"/>
              </a:rPr>
              <a:t>                        14-miesięcznym </a:t>
            </a:r>
            <a:r>
              <a:rPr lang="pl-PL" sz="1100" dirty="0">
                <a:solidFill>
                  <a:srgbClr val="000000"/>
                </a:solidFill>
                <a:latin typeface="Times New Roman"/>
                <a:ea typeface="Times New Roman"/>
              </a:rPr>
              <a:t>pobycie w Fundacji </a:t>
            </a:r>
            <a:r>
              <a:rPr lang="pl-PL" sz="1100" dirty="0" err="1">
                <a:solidFill>
                  <a:srgbClr val="000000"/>
                </a:solidFill>
                <a:latin typeface="Times New Roman"/>
                <a:ea typeface="Times New Roman"/>
              </a:rPr>
              <a:t>Engelmajera</a:t>
            </a:r>
            <a:r>
              <a:rPr lang="pl-PL" sz="1100" dirty="0">
                <a:solidFill>
                  <a:srgbClr val="000000"/>
                </a:solidFill>
                <a:latin typeface="Times New Roman"/>
                <a:ea typeface="Times New Roman"/>
              </a:rPr>
              <a:t> stała się rzecz straszna: narkotyki przestały spełniać swoje zadanie – nie było oczekiwanej euforii, a bez nich świat był koszmarem. Odczułam to jako koniec, koniec mnie. Zdecydowałam się na kolejny i ostatni już detoks. Nie miałam innego wyboru. Nienawidziłam całego świata, myślałam o śmierci, ale brakowało mi zdecydowania, desperacji, aby wykonać ten ostatni krok.</a:t>
            </a:r>
          </a:p>
          <a:p>
            <a:pPr algn="just"/>
            <a:r>
              <a:rPr lang="pl-PL" sz="1100" dirty="0">
                <a:solidFill>
                  <a:srgbClr val="000000"/>
                </a:solidFill>
                <a:latin typeface="Times New Roman"/>
                <a:ea typeface="Times New Roman"/>
              </a:rPr>
              <a:t>	Po trzech tygodniach od telefonu zostałam przyjęta na odtrucie. Już tutaj zaczęły się dziać dziwne rzeczy. Personel był bardzo miły i cierpliwy, otwarty na mnie – pacjentkę. Widywałam trzeźwych narkomanów, którzy przychodzili w odwiedziny. Bardzo im zazdrościłam tego, że są trzeźwi, dostrzegłam uśmiechniętych, zadowolonych z siebie ludzi. Inspirowali mnie do próby nie brania, rozmawiali ze mną.</a:t>
            </a:r>
          </a:p>
          <a:p>
            <a:pPr algn="just"/>
            <a:r>
              <a:rPr lang="pl-PL" sz="1100" dirty="0">
                <a:solidFill>
                  <a:srgbClr val="000000"/>
                </a:solidFill>
                <a:latin typeface="Times New Roman"/>
                <a:ea typeface="Times New Roman"/>
              </a:rPr>
              <a:t>	Kiedy zapytali mnie: „Może pojedziesz na miting Anonimowych Narkomanów?” – bardzo się bałam. Czułam się taka gorsza wśród tych wszystkich ludzi, znających się, serdecznych dla siebie. Stanowili jedność, a ja byłam jak odmieniec, nie rozumiałam, o czym mówią, ich problemy były dla mnie abstrakcyjne.         Nie wierzyłam, że kiedykolwiek w przyszłości będą mnie dotyczyć. Czułam, że muszę zabrać głos – choć nikt mnie do tego nie zmuszał – żeby zacząć należeć do grupy, żeby stać się jedną z nich. I tak się stało: gdy zaczęłam mówić, nikt mnie nie wyśmiał, nie krytykował – przeciwnie, ludzie dzielili się swoim doświadczeniem. Powoli zaczęłam odczuwać, że tam mam swoje miejsce, poczułam się akceptowana.</a:t>
            </a:r>
          </a:p>
          <a:p>
            <a:pPr algn="just"/>
            <a:r>
              <a:rPr lang="pl-PL" sz="1100" dirty="0">
                <a:solidFill>
                  <a:srgbClr val="000000"/>
                </a:solidFill>
                <a:latin typeface="Times New Roman"/>
                <a:ea typeface="Times New Roman"/>
              </a:rPr>
              <a:t>	Przed wstąpieniem do AN myślałam, że – chcąc nie brać – trzeba wygrać z narkotykami,                że narkotyki mają mi się stać obojętne, że mam o nich zapomnieć. Tym większe było moje zdziwienie, gdy dowiedziałam się, że początek trzeźwienia to uznanie swojej przegranej z ćpaniem, swojej bezsilności w stosunku do choroby, na którą cierpię – narkomanii. Że właśnie mam </a:t>
            </a:r>
            <a:r>
              <a:rPr lang="pl-PL" sz="1100" dirty="0" smtClean="0">
                <a:solidFill>
                  <a:srgbClr val="000000"/>
                </a:solidFill>
                <a:latin typeface="Times New Roman"/>
                <a:ea typeface="Times New Roman"/>
              </a:rPr>
              <a:t>pamiętać o </a:t>
            </a:r>
            <a:r>
              <a:rPr lang="pl-PL" sz="1100" dirty="0">
                <a:solidFill>
                  <a:srgbClr val="000000"/>
                </a:solidFill>
                <a:latin typeface="Times New Roman"/>
                <a:ea typeface="Times New Roman"/>
              </a:rPr>
              <a:t>tym, kim jestem i jaki mam problem.        To była istna rewolucja w mojej głowie, nigdy wcześniej nie słyszałam, że ze stanu bezsilności można czerpać siły do dalszego życia – trzeźwego życia.</a:t>
            </a:r>
          </a:p>
          <a:p>
            <a:pPr algn="just"/>
            <a:r>
              <a:rPr lang="pl-PL" sz="1100" dirty="0">
                <a:solidFill>
                  <a:srgbClr val="000000"/>
                </a:solidFill>
                <a:latin typeface="Times New Roman"/>
                <a:ea typeface="Times New Roman"/>
              </a:rPr>
              <a:t>	Należę do wspólnoty ponad 4 lata i wciąż potrzebuję mitingów. Jest to jedyne miejsce,                     w którym mogę mówić otwarcie o swoich problemach i jestem rozumiana. Dostaję wsparcie od ludzi, którzy są takimi samymi narkomanami jak ja i którzy tak jak ja trzeźwieją. Z tej grupy czerpię siłę do życia, do pokonywania codziennych trudności. Na mitingach nauczyłam się ujmować w słowa swoje myśli i uczucia. Wyczuwam w grupie ogromną siłę: zamiar o którym mówię na mitingu, łatwiej wdrażam w życie. Biorę odpowiedzialność za swoje słowa. Problemy, które w mojej głowie urastają do niewykonywalnych i wyjątkowych, tutaj okazują się zwyczajne, ludzkie i do pokonania. Praca według Dwunastu Kroków AN skłania mnie do refleksji nad sobą, do poznawania siebie.</a:t>
            </a:r>
          </a:p>
          <a:p>
            <a:pPr algn="just"/>
            <a:r>
              <a:rPr lang="pl-PL" sz="1100" dirty="0">
                <a:solidFill>
                  <a:srgbClr val="000000"/>
                </a:solidFill>
                <a:latin typeface="Times New Roman"/>
                <a:ea typeface="Times New Roman"/>
              </a:rPr>
              <a:t>	Udział we wspólnocie Anonimowych Narkomanów to dla mnie rozwój w pełnym tego słowa znaczeniu. Dwanaście Kroków AN to swego rodzaju „mapa życia”, dzięki której wiem, jak się poruszać w świecie, jak zrobić rachunek sumienia, jak otworzyć się na innych.</a:t>
            </a:r>
          </a:p>
          <a:p>
            <a:pPr algn="just"/>
            <a:r>
              <a:rPr lang="pl-PL" sz="1100" dirty="0">
                <a:solidFill>
                  <a:srgbClr val="000000"/>
                </a:solidFill>
                <a:latin typeface="Times New Roman"/>
                <a:ea typeface="Times New Roman"/>
              </a:rPr>
              <a:t>	Uwielbiam wprost zabierać głos na mitingach, lubię te emocje w czasie mówienia, odkrywanie siebie, przyglądanie się sobie. Lubię dynamikę, jaką tworzą ludzie z grupy – nie pamiętam dwóch identycznych mitingów, każdy jest inny, z każdego mogę coś wziąć dla siebie</a:t>
            </a:r>
            <a:r>
              <a:rPr lang="pl-PL" sz="1100" dirty="0" smtClean="0">
                <a:solidFill>
                  <a:srgbClr val="000000"/>
                </a:solidFill>
                <a:latin typeface="Times New Roman"/>
                <a:ea typeface="Times New Roman"/>
              </a:rPr>
              <a:t>. </a:t>
            </a:r>
            <a:r>
              <a:rPr lang="pl-PL" sz="1100" dirty="0">
                <a:solidFill>
                  <a:srgbClr val="000000"/>
                </a:solidFill>
                <a:latin typeface="Times New Roman"/>
                <a:ea typeface="Times New Roman"/>
              </a:rPr>
              <a:t>Jest to niepowtarzalne i nieocenione bogactwo, dzięki któremu umacniam się w sobie, zyskuję zaufanie do siebie i wiarę w siebie.</a:t>
            </a:r>
          </a:p>
          <a:p>
            <a:pPr algn="just"/>
            <a:r>
              <a:rPr lang="pl-PL" sz="1100" dirty="0">
                <a:solidFill>
                  <a:srgbClr val="000000"/>
                </a:solidFill>
                <a:latin typeface="Times New Roman"/>
                <a:ea typeface="Times New Roman"/>
              </a:rPr>
              <a:t>	Mogę powiedzieć, że znalazłam swoje miejsce na ziemi, świat nie jest już taki wrogi, zyskałam przyjaciół i wierzę, że gdy będę trzeźwa, zdołam pokonać trudności i z wiarą robić wszystko, co w mojej mocy. </a:t>
            </a:r>
          </a:p>
          <a:p>
            <a:pPr algn="just"/>
            <a:r>
              <a:rPr lang="pl-PL" sz="1100" dirty="0">
                <a:solidFill>
                  <a:srgbClr val="000000"/>
                </a:solidFill>
                <a:latin typeface="Times New Roman"/>
                <a:ea typeface="Times New Roman"/>
              </a:rPr>
              <a:t>Ale do tego potrzebuję co tydzień być na mitingu i powiedzieć: „Mam na imię </a:t>
            </a:r>
            <a:r>
              <a:rPr lang="pl-PL" sz="1100" dirty="0" err="1">
                <a:solidFill>
                  <a:srgbClr val="000000"/>
                </a:solidFill>
                <a:latin typeface="Times New Roman"/>
                <a:ea typeface="Times New Roman"/>
              </a:rPr>
              <a:t>Miszka</a:t>
            </a:r>
            <a:r>
              <a:rPr lang="pl-PL" sz="1100" dirty="0">
                <a:solidFill>
                  <a:srgbClr val="000000"/>
                </a:solidFill>
                <a:latin typeface="Times New Roman"/>
                <a:ea typeface="Times New Roman"/>
              </a:rPr>
              <a:t>, jestem narkomanką”.</a:t>
            </a:r>
          </a:p>
          <a:p>
            <a:pPr algn="just"/>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                                                                                (Opracowano na podst.: „Świat problemów” nr 7-8 (78-79) rok 7)</a:t>
            </a:r>
          </a:p>
          <a:p>
            <a:pPr algn="just"/>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 </a:t>
            </a:r>
          </a:p>
          <a:p>
            <a:pPr algn="just"/>
            <a:r>
              <a:rPr lang="pl-PL" sz="1100" dirty="0">
                <a:solidFill>
                  <a:srgbClr val="000000"/>
                </a:solidFill>
                <a:latin typeface="Times New Roman"/>
                <a:ea typeface="Times New Roman"/>
              </a:rPr>
              <a:t> </a:t>
            </a:r>
          </a:p>
        </p:txBody>
      </p:sp>
      <p:cxnSp>
        <p:nvCxnSpPr>
          <p:cNvPr id="4" name="Łącznik prostoliniowy 3"/>
          <p:cNvCxnSpPr/>
          <p:nvPr/>
        </p:nvCxnSpPr>
        <p:spPr>
          <a:xfrm>
            <a:off x="-171400" y="8227774"/>
            <a:ext cx="6912768"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8241506"/>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402" y="8274843"/>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3432" y="8241506"/>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039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107504"/>
            <a:ext cx="6552728" cy="9033242"/>
          </a:xfrm>
          <a:prstGeom prst="rect">
            <a:avLst/>
          </a:prstGeom>
        </p:spPr>
        <p:txBody>
          <a:bodyPr wrap="square">
            <a:spAutoFit/>
          </a:bodyPr>
          <a:lstStyle/>
          <a:p>
            <a:pPr algn="ctr"/>
            <a:r>
              <a:rPr lang="pl-PL" sz="1400" b="1" dirty="0">
                <a:solidFill>
                  <a:srgbClr val="D1282E"/>
                </a:solidFill>
                <a:latin typeface="Times New Roman"/>
                <a:ea typeface="Times New Roman"/>
              </a:rPr>
              <a:t> „CZERWONE SYGNAŁY”</a:t>
            </a:r>
            <a:endParaRPr lang="pl-PL" sz="1400" dirty="0">
              <a:solidFill>
                <a:srgbClr val="D1282E"/>
              </a:solidFill>
              <a:latin typeface="Times New Roman"/>
              <a:ea typeface="Times New Roman"/>
            </a:endParaRPr>
          </a:p>
          <a:p>
            <a:pPr algn="ctr"/>
            <a:r>
              <a:rPr lang="pl-PL" sz="1400" b="1" dirty="0">
                <a:solidFill>
                  <a:srgbClr val="D1282E"/>
                </a:solidFill>
                <a:latin typeface="Times New Roman"/>
                <a:ea typeface="Times New Roman"/>
              </a:rPr>
              <a:t> JAK ROZPOZNAĆ, CZY UCZEŃ SIĘGA PO NARKOTYKI?</a:t>
            </a:r>
            <a:endParaRPr lang="pl-PL" sz="1400" dirty="0">
              <a:solidFill>
                <a:srgbClr val="D1282E"/>
              </a:solidFill>
              <a:latin typeface="Times New Roman"/>
              <a:ea typeface="Times New Roman"/>
            </a:endParaRPr>
          </a:p>
          <a:p>
            <a:pPr algn="just"/>
            <a:r>
              <a:rPr lang="pl-PL" sz="1400" dirty="0">
                <a:solidFill>
                  <a:srgbClr val="D1282E"/>
                </a:solidFill>
                <a:latin typeface="Times New Roman"/>
                <a:ea typeface="Times New Roman"/>
              </a:rPr>
              <a:t> </a:t>
            </a:r>
          </a:p>
          <a:p>
            <a:pPr algn="just"/>
            <a:r>
              <a:rPr lang="pl-PL" sz="1100" b="1" dirty="0">
                <a:solidFill>
                  <a:srgbClr val="000000"/>
                </a:solidFill>
                <a:latin typeface="Times New Roman"/>
                <a:ea typeface="Times New Roman"/>
              </a:rPr>
              <a:t>I. ZMIANY OSOBOWOŚCI.</a:t>
            </a:r>
            <a:endParaRPr lang="pl-PL" sz="1100" dirty="0">
              <a:solidFill>
                <a:srgbClr val="000000"/>
              </a:solidFill>
              <a:latin typeface="Times New Roman"/>
              <a:ea typeface="Times New Roman"/>
            </a:endParaRPr>
          </a:p>
          <a:p>
            <a:pPr marL="342900" indent="-342900" algn="just">
              <a:buFont typeface="Symbol"/>
              <a:buChar char=""/>
              <a:tabLst>
                <a:tab pos="228600" algn="l"/>
              </a:tabLst>
            </a:pPr>
            <a:r>
              <a:rPr lang="pl-PL" sz="1100" b="1" dirty="0">
                <a:solidFill>
                  <a:srgbClr val="000000"/>
                </a:solidFill>
                <a:latin typeface="Times New Roman"/>
                <a:ea typeface="Times New Roman"/>
              </a:rPr>
              <a:t>Nowe rysy osobowości:</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większa drażliwość, skrytość, nieprzewidywalność, skłonność do depresji, apatyczność, zamknięcie w sobie, reagowanie złością, nerwowość, roztargnienie; mniejsza wrażliwość, czułość, gotowość do pomocy.</a:t>
            </a:r>
          </a:p>
          <a:p>
            <a:pPr marL="228600" algn="just"/>
            <a:r>
              <a:rPr lang="pl-PL" sz="1100" dirty="0">
                <a:solidFill>
                  <a:srgbClr val="000000"/>
                </a:solidFill>
                <a:latin typeface="Times New Roman"/>
                <a:ea typeface="Times New Roman"/>
              </a:rPr>
              <a:t> </a:t>
            </a:r>
          </a:p>
          <a:p>
            <a:pPr marL="342900" indent="-342900" algn="just">
              <a:buFont typeface="Symbol"/>
              <a:buChar char=""/>
              <a:tabLst>
                <a:tab pos="266700" algn="l"/>
              </a:tabLst>
            </a:pPr>
            <a:r>
              <a:rPr lang="pl-PL" sz="1100" b="1" dirty="0">
                <a:solidFill>
                  <a:srgbClr val="000000"/>
                </a:solidFill>
                <a:latin typeface="Times New Roman"/>
                <a:ea typeface="Times New Roman"/>
              </a:rPr>
              <a:t>Brak dojrzałości:</a:t>
            </a:r>
            <a:endParaRPr lang="pl-PL" sz="1100" dirty="0">
              <a:solidFill>
                <a:srgbClr val="000000"/>
              </a:solidFill>
              <a:latin typeface="Times New Roman"/>
              <a:ea typeface="Times New Roman"/>
            </a:endParaRPr>
          </a:p>
          <a:p>
            <a:pPr marL="266700" algn="just"/>
            <a:r>
              <a:rPr lang="pl-PL" sz="1100" dirty="0">
                <a:solidFill>
                  <a:srgbClr val="000000"/>
                </a:solidFill>
                <a:latin typeface="Times New Roman"/>
                <a:ea typeface="Times New Roman"/>
              </a:rPr>
              <a:t>emocjonalna i społeczna niedojrzałość; potrzeba natychmiastowej gratyfikacji; perspektywa tunelu: zawężone widzenie problemów i ich rozwiązań</a:t>
            </a:r>
          </a:p>
          <a:p>
            <a:pPr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Mniejszy kontakt z rodzicami, rodziną:</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unikanie rozmów i konflikty z rodzicami, rodzeństwem; lekceważenie i łamanie reguł obowiązujących domowników; wyobcowanie z rodziny; </a:t>
            </a:r>
          </a:p>
          <a:p>
            <a:pPr marL="228600" algn="just"/>
            <a:r>
              <a:rPr lang="pl-PL" sz="1100" dirty="0">
                <a:solidFill>
                  <a:srgbClr val="000000"/>
                </a:solidFill>
                <a:latin typeface="Times New Roman"/>
                <a:ea typeface="Times New Roman"/>
              </a:rPr>
              <a:t> </a:t>
            </a:r>
          </a:p>
          <a:p>
            <a:pPr marL="228600" indent="-228600" algn="just">
              <a:tabLst>
                <a:tab pos="228600" algn="l"/>
              </a:tabLst>
            </a:pPr>
            <a:r>
              <a:rPr lang="pl-PL" sz="1100" b="1" dirty="0">
                <a:solidFill>
                  <a:srgbClr val="000000"/>
                </a:solidFill>
                <a:latin typeface="Times New Roman"/>
                <a:ea typeface="Times New Roman"/>
              </a:rPr>
              <a:t>Zmiany kontaktów koleżeńskich:</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urywanie i ograniczenie bliskich dotąd kontaktów, zwłaszcza z przyjaciółmi, dziewczyną, chłopcem; coraz mniejsze zainteresowanie kolegami nie używającymi narkotyków; zaprzyjaźnianie się z podobnymi samotnikami; stawanie w obronie używania narkotyków </a:t>
            </a:r>
          </a:p>
          <a:p>
            <a:pPr algn="just">
              <a:tabLst>
                <a:tab pos="495300" algn="l"/>
              </a:tabLst>
            </a:pPr>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Brak dążeń:</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malejące zainteresowanie nabywaniem wiedzy i umiejętności; generalnie bierna postawa; utrata zainteresowania szkołą, sportem i ulubionymi zajęciami; utrata inicjatywy</a:t>
            </a:r>
          </a:p>
          <a:p>
            <a:pPr marL="2667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Niska samoocena:</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narastające poczucie beznadziejności i bezradności; męczące poczucie winy; uczucie smutku, </a:t>
            </a:r>
            <a:r>
              <a:rPr lang="pl-PL" sz="1100" dirty="0" err="1">
                <a:solidFill>
                  <a:srgbClr val="000000"/>
                </a:solidFill>
                <a:latin typeface="Times New Roman"/>
                <a:ea typeface="Times New Roman"/>
              </a:rPr>
              <a:t>zalęknienia</a:t>
            </a:r>
            <a:r>
              <a:rPr lang="pl-PL" sz="1100" dirty="0">
                <a:solidFill>
                  <a:srgbClr val="000000"/>
                </a:solidFill>
                <a:latin typeface="Times New Roman"/>
                <a:ea typeface="Times New Roman"/>
              </a:rPr>
              <a:t>, pokrzywdzenia; narastające poczucie niższości; utrata zaufania do szkoły, wyobcowanie ze swego środowiska </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Postawa zaprzeczania:</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totalne negowanie faktu, że narkotyki są szkodliwe; obarczanie innych winą za własne postępowanie; wytykanie innym błędów; krytykowanie świata dorosłych, </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Kłamstwa:</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umiejętność kamuflażu i wymyślania wymówek na każdą okoliczność; udzielanie mętnych, wymijających       i niekonkretnych odpowiedzi dotyczących własnego zachowania</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Spóźnianie się:</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coraz częstsze spóźnianie się do szkoły i na inne zajęcia; późniejsze wracanie do domu</a:t>
            </a:r>
          </a:p>
          <a:p>
            <a:pPr marL="228600" algn="just"/>
            <a:r>
              <a:rPr lang="pl-PL" sz="1100" dirty="0">
                <a:solidFill>
                  <a:srgbClr val="000000"/>
                </a:solidFill>
                <a:latin typeface="Times New Roman"/>
                <a:ea typeface="Times New Roman"/>
              </a:rPr>
              <a:t>z gotową wymówką usprawiedliwiającą spóźnienie; utrata poczucia czasu</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Brak instynktu samozachowawczego:</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coraz większa awanturniczość i żądza przygody; rosnąca impulsywność; narastające nieadekwatne poczucie pewności siebie; upodobanie do niebezpiecznych sytuacji</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Agresja skierowana przeciwko innym i sobie:</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n</a:t>
            </a:r>
            <a:r>
              <a:rPr lang="pl-PL" sz="1100" dirty="0" smtClean="0">
                <a:solidFill>
                  <a:srgbClr val="000000"/>
                </a:solidFill>
                <a:latin typeface="Times New Roman"/>
                <a:ea typeface="Times New Roman"/>
              </a:rPr>
              <a:t>arastający, </a:t>
            </a:r>
            <a:r>
              <a:rPr lang="pl-PL" sz="1100" dirty="0">
                <a:solidFill>
                  <a:srgbClr val="000000"/>
                </a:solidFill>
                <a:latin typeface="Times New Roman"/>
                <a:ea typeface="Times New Roman"/>
              </a:rPr>
              <a:t>uogólniony bunt wobec wszelkich norm i praw; coraz gwałtowniejsze i agresywniejsze zachowania; słowne znieważanie innych i skłonność do rękoczynów; zadawanie sobie bólu (nacięcia na rękach, ukłucia szpilką itp.); próby samobójcze, </a:t>
            </a:r>
            <a:r>
              <a:rPr lang="pl-PL" sz="1100" dirty="0" smtClean="0">
                <a:solidFill>
                  <a:srgbClr val="000000"/>
                </a:solidFill>
                <a:latin typeface="Times New Roman"/>
                <a:ea typeface="Times New Roman"/>
              </a:rPr>
              <a:t>samobójstwo.</a:t>
            </a:r>
            <a:endParaRPr lang="pl-PL" sz="1100" dirty="0">
              <a:solidFill>
                <a:srgbClr val="000000"/>
              </a:solidFill>
              <a:latin typeface="Times New Roman"/>
              <a:ea typeface="Times New Roman"/>
            </a:endParaRPr>
          </a:p>
        </p:txBody>
      </p:sp>
    </p:spTree>
    <p:extLst>
      <p:ext uri="{BB962C8B-B14F-4D97-AF65-F5344CB8AC3E}">
        <p14:creationId xmlns:p14="http://schemas.microsoft.com/office/powerpoint/2010/main" val="1863136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632" y="63916"/>
            <a:ext cx="6552728" cy="9064020"/>
          </a:xfrm>
          <a:prstGeom prst="rect">
            <a:avLst/>
          </a:prstGeom>
        </p:spPr>
        <p:txBody>
          <a:bodyPr wrap="square">
            <a:spAutoFit/>
          </a:bodyPr>
          <a:lstStyle/>
          <a:p>
            <a:pPr algn="just"/>
            <a:r>
              <a:rPr lang="pl-PL" sz="1100" b="1" dirty="0">
                <a:solidFill>
                  <a:srgbClr val="000000"/>
                </a:solidFill>
                <a:latin typeface="Times New Roman"/>
                <a:ea typeface="Times New Roman"/>
              </a:rPr>
              <a:t>II. ZMIANY NAWYKÓW:</a:t>
            </a:r>
            <a:endParaRPr lang="pl-PL" sz="1100" dirty="0">
              <a:solidFill>
                <a:srgbClr val="000000"/>
              </a:solidFill>
              <a:latin typeface="Times New Roman"/>
              <a:ea typeface="Times New Roman"/>
            </a:endParaRPr>
          </a:p>
          <a:p>
            <a:pPr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Zmiana rytmu snu i czuwania:</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rozregulowanie rytmu dnia i nocy; sen przez większość dnia, aktywność w nocy</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Kradzieże i ukrywanie:</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wynoszenie z domu rzeczy na sprzedaż; kradzieże w szkole i innych miejscach; chowanie alkoholu, papierosów lub innych środków; ciągłe ukrywanie czegoś  przed domownikami</a:t>
            </a:r>
          </a:p>
          <a:p>
            <a:pPr marL="228600" algn="just"/>
            <a:r>
              <a:rPr lang="pl-PL" sz="1100" dirty="0">
                <a:solidFill>
                  <a:srgbClr val="000000"/>
                </a:solidFill>
                <a:latin typeface="Times New Roman"/>
                <a:ea typeface="Times New Roman"/>
              </a:rPr>
              <a:t> </a:t>
            </a:r>
          </a:p>
          <a:p>
            <a:pPr marL="228600" indent="-228600" algn="just">
              <a:tabLst>
                <a:tab pos="228600" algn="l"/>
              </a:tabLst>
            </a:pPr>
            <a:r>
              <a:rPr lang="pl-PL" sz="1100" b="1" dirty="0">
                <a:solidFill>
                  <a:srgbClr val="000000"/>
                </a:solidFill>
                <a:latin typeface="Times New Roman"/>
                <a:ea typeface="Times New Roman"/>
              </a:rPr>
              <a:t>Zmiany w religijności:</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zobojętnieje na sprawy wiary; zainteresowanie praktykami okultystycznymi i satanizmem; niechęć do rozmów o religii i przekonaniach</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Wulgaryzacja języka i slang:</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używanie przekleństw; otaczanie się osobami, które posługują się wulgarnym językiem; używa slangu              i terminów narkomańskich niezrozumiałych dla pozostałych osób</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Problemy związane ze szkołą:</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nie odrabianie lekcji, pogorszenie stopni; zaniedbywanie obowiązków szkolnych; brak motywacji do nauki; częste spóźnienia, opuszczanie lekcji; zasypianie na lekcjach; naruszanie dyscypliny szkolnej, częste kary, zawieszenia w prawach ucznia; lekceważenie nauczycieli i regulaminu</a:t>
            </a:r>
          </a:p>
          <a:p>
            <a:pPr marL="228600" algn="just"/>
            <a:r>
              <a:rPr lang="pl-PL" sz="1100" dirty="0">
                <a:solidFill>
                  <a:srgbClr val="000000"/>
                </a:solidFill>
                <a:latin typeface="Times New Roman"/>
                <a:ea typeface="Times New Roman"/>
              </a:rPr>
              <a:t> </a:t>
            </a:r>
          </a:p>
          <a:p>
            <a:pPr algn="just"/>
            <a:r>
              <a:rPr lang="pl-PL" sz="1100" b="1" dirty="0">
                <a:solidFill>
                  <a:srgbClr val="000000"/>
                </a:solidFill>
                <a:latin typeface="Times New Roman"/>
                <a:ea typeface="Times New Roman"/>
              </a:rPr>
              <a:t>III. ZMIANY ZDROWOTNE:</a:t>
            </a:r>
            <a:endParaRPr lang="pl-PL" sz="1100" dirty="0">
              <a:solidFill>
                <a:srgbClr val="000000"/>
              </a:solidFill>
              <a:latin typeface="Times New Roman"/>
              <a:ea typeface="Times New Roman"/>
            </a:endParaRPr>
          </a:p>
          <a:p>
            <a:pPr algn="just"/>
            <a:r>
              <a:rPr lang="pl-PL" sz="1100" b="1" dirty="0">
                <a:solidFill>
                  <a:srgbClr val="000000"/>
                </a:solidFill>
                <a:latin typeface="Times New Roman"/>
                <a:ea typeface="Times New Roman"/>
              </a:rPr>
              <a:t> </a:t>
            </a:r>
            <a:endParaRPr lang="pl-PL" sz="1100" dirty="0">
              <a:solidFill>
                <a:srgbClr val="000000"/>
              </a:solidFill>
              <a:latin typeface="Times New Roman"/>
              <a:ea typeface="Times New Roman"/>
            </a:endParaRPr>
          </a:p>
          <a:p>
            <a:pPr marL="342900" indent="-342900" algn="just">
              <a:buFont typeface="Symbol"/>
              <a:buChar char=""/>
              <a:tabLst>
                <a:tab pos="228600" algn="l"/>
              </a:tabLst>
            </a:pPr>
            <a:r>
              <a:rPr lang="pl-PL" sz="1100" b="1" dirty="0">
                <a:solidFill>
                  <a:srgbClr val="000000"/>
                </a:solidFill>
                <a:latin typeface="Times New Roman"/>
                <a:ea typeface="Times New Roman"/>
              </a:rPr>
              <a:t>Ogólne pogorszenie zdrowia:</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spadek ciężaru ciała, złe samopoczucie rano, lepsze od południa, częste zachorowania, bóle głowy, obrażenia w następstwie wypadków lub pobicia, częste urazy podczas zajęć sportowych, dłuższa rekonwalescencja</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Zaburzenia mowy:</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niespójna, bełkotliwa, potok słów bez pauz, chaotyczna, niejasna</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Zaburzenia pamięci:</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okresy niepamięci, gorsze zapamiętywanie, przywidzenia i nawroty doznań, zaburzenia myślenia</a:t>
            </a:r>
          </a:p>
          <a:p>
            <a:pPr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Utrata kontroli ruchowej:</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niepokój ruchowy i nadaktywność; powolny chód; zachwiania równowagi</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Zaniedbanie higieny:</a:t>
            </a:r>
            <a:endParaRPr lang="pl-PL" sz="1100" dirty="0">
              <a:solidFill>
                <a:srgbClr val="000000"/>
              </a:solidFill>
              <a:latin typeface="Times New Roman"/>
              <a:ea typeface="Times New Roman"/>
            </a:endParaRPr>
          </a:p>
          <a:p>
            <a:pPr marL="228600" algn="just"/>
            <a:r>
              <a:rPr lang="pl-PL" sz="1100" dirty="0">
                <a:solidFill>
                  <a:srgbClr val="000000"/>
                </a:solidFill>
                <a:latin typeface="Times New Roman"/>
                <a:ea typeface="Times New Roman"/>
              </a:rPr>
              <a:t>obnoszenie się z nową fryzurą i strojami; posiadanie nawiązujących do subkultury narkotycznej emblematów, oznak, koszulek z napisami itp.; niedbałość o higienę osobistą</a:t>
            </a:r>
          </a:p>
          <a:p>
            <a:pPr marL="228600" algn="just"/>
            <a:r>
              <a:rPr lang="pl-PL" sz="1100" dirty="0">
                <a:solidFill>
                  <a:srgbClr val="000000"/>
                </a:solidFill>
                <a:latin typeface="Times New Roman"/>
                <a:ea typeface="Times New Roman"/>
              </a:rPr>
              <a:t> </a:t>
            </a:r>
          </a:p>
          <a:p>
            <a:pPr marL="342900" indent="-342900" algn="just">
              <a:buFont typeface="Symbol"/>
              <a:buChar char=""/>
              <a:tabLst>
                <a:tab pos="228600" algn="l"/>
              </a:tabLst>
            </a:pPr>
            <a:r>
              <a:rPr lang="pl-PL" sz="1100" b="1" dirty="0">
                <a:solidFill>
                  <a:srgbClr val="000000"/>
                </a:solidFill>
                <a:latin typeface="Times New Roman"/>
                <a:ea typeface="Times New Roman"/>
              </a:rPr>
              <a:t>Zmiany wyglądu:</a:t>
            </a:r>
            <a:endParaRPr lang="pl-PL" sz="1100" dirty="0">
              <a:solidFill>
                <a:srgbClr val="000000"/>
              </a:solidFill>
              <a:latin typeface="Times New Roman"/>
              <a:ea typeface="Times New Roman"/>
            </a:endParaRPr>
          </a:p>
          <a:p>
            <a:pPr marL="228600" algn="just"/>
            <a:r>
              <a:rPr lang="pl-PL" sz="1100" b="1" u="sng" dirty="0">
                <a:solidFill>
                  <a:srgbClr val="000000"/>
                </a:solidFill>
                <a:latin typeface="Times New Roman"/>
                <a:ea typeface="Times New Roman"/>
              </a:rPr>
              <a:t>Oczy:</a:t>
            </a:r>
            <a:r>
              <a:rPr lang="pl-PL" sz="1100" b="1" dirty="0">
                <a:solidFill>
                  <a:srgbClr val="000000"/>
                </a:solidFill>
                <a:latin typeface="Times New Roman"/>
                <a:ea typeface="Times New Roman"/>
              </a:rPr>
              <a:t> </a:t>
            </a:r>
            <a:r>
              <a:rPr lang="pl-PL" sz="1100" dirty="0">
                <a:solidFill>
                  <a:srgbClr val="000000"/>
                </a:solidFill>
                <a:latin typeface="Times New Roman"/>
                <a:ea typeface="Times New Roman"/>
              </a:rPr>
              <a:t>przekrwione, zapuchnięte lub szklane oczy, rozszerzone lub zwężone źrenice, opadające powieki, objawy senności, brak kontroli nad ruchami gałek ocznych, zamazane lub podwójne widzenie, objawy zapalne</a:t>
            </a:r>
          </a:p>
          <a:p>
            <a:pPr indent="228600" algn="just"/>
            <a:r>
              <a:rPr lang="pl-PL" sz="1100" b="1" u="sng" dirty="0">
                <a:solidFill>
                  <a:srgbClr val="000000"/>
                </a:solidFill>
                <a:latin typeface="Times New Roman"/>
                <a:ea typeface="Times New Roman"/>
              </a:rPr>
              <a:t>Nos:</a:t>
            </a:r>
            <a:r>
              <a:rPr lang="pl-PL" sz="1100" b="1" dirty="0">
                <a:solidFill>
                  <a:srgbClr val="000000"/>
                </a:solidFill>
                <a:latin typeface="Times New Roman"/>
                <a:ea typeface="Times New Roman"/>
              </a:rPr>
              <a:t> </a:t>
            </a:r>
            <a:r>
              <a:rPr lang="pl-PL" sz="1100" dirty="0">
                <a:solidFill>
                  <a:srgbClr val="000000"/>
                </a:solidFill>
                <a:latin typeface="Times New Roman"/>
                <a:ea typeface="Times New Roman"/>
              </a:rPr>
              <a:t>objawy uczulenia lub kataru, krosty wokół nozdrzy, kichanie, krwawienia z nosa</a:t>
            </a:r>
          </a:p>
          <a:p>
            <a:pPr marL="228600" algn="just"/>
            <a:r>
              <a:rPr lang="pl-PL" sz="1100" b="1" u="sng" dirty="0">
                <a:solidFill>
                  <a:srgbClr val="000000"/>
                </a:solidFill>
                <a:latin typeface="Times New Roman"/>
                <a:ea typeface="Times New Roman"/>
              </a:rPr>
              <a:t>Jama ustna:</a:t>
            </a:r>
            <a:r>
              <a:rPr lang="pl-PL" sz="1100" b="1" dirty="0">
                <a:solidFill>
                  <a:srgbClr val="000000"/>
                </a:solidFill>
                <a:latin typeface="Times New Roman"/>
                <a:ea typeface="Times New Roman"/>
              </a:rPr>
              <a:t> </a:t>
            </a:r>
            <a:r>
              <a:rPr lang="pl-PL" sz="1100" dirty="0">
                <a:solidFill>
                  <a:srgbClr val="000000"/>
                </a:solidFill>
                <a:latin typeface="Times New Roman"/>
                <a:ea typeface="Times New Roman"/>
              </a:rPr>
              <a:t>suchość w ustach, kaszel, częste oblizywanie warg językiem, oddech z zapachem alkoholu, marihuany, nikotyny; </a:t>
            </a:r>
          </a:p>
          <a:p>
            <a:pPr marL="228600" algn="just"/>
            <a:r>
              <a:rPr lang="pl-PL" sz="1100" b="1" u="sng" dirty="0">
                <a:solidFill>
                  <a:srgbClr val="000000"/>
                </a:solidFill>
                <a:latin typeface="Times New Roman"/>
                <a:ea typeface="Times New Roman"/>
              </a:rPr>
              <a:t>Skóra:</a:t>
            </a:r>
            <a:r>
              <a:rPr lang="pl-PL" sz="1100" b="1" dirty="0">
                <a:solidFill>
                  <a:srgbClr val="000000"/>
                </a:solidFill>
                <a:latin typeface="Times New Roman"/>
                <a:ea typeface="Times New Roman"/>
              </a:rPr>
              <a:t> </a:t>
            </a:r>
            <a:r>
              <a:rPr lang="pl-PL" sz="1100" dirty="0">
                <a:solidFill>
                  <a:srgbClr val="000000"/>
                </a:solidFill>
                <a:latin typeface="Times New Roman"/>
                <a:ea typeface="Times New Roman"/>
              </a:rPr>
              <a:t>ślady po wstrzyknięciach wzdłuż żył; noszenie koszul czy bluzek z długimi rękawami                           i kołnierzykami nawet w gorące dni; nadmierna potliwość, zimna i wilgotna skóra; swędzenie i pieczenie skóry, nagłe pojawienie się trądziku; opuchnięta, obrzmiała skóra;  żółtaczka - zażółcenie skóry i biel spojówek; czerwone plamy na ciele. </a:t>
            </a:r>
          </a:p>
          <a:p>
            <a:pPr marL="228600" algn="just"/>
            <a:r>
              <a:rPr lang="pl-PL" sz="1100" dirty="0">
                <a:solidFill>
                  <a:srgbClr val="000000"/>
                </a:solidFill>
                <a:latin typeface="Times New Roman"/>
                <a:ea typeface="Times New Roman"/>
              </a:rPr>
              <a:t>                                                                                                         Materiały Licheńskiego Centrum Pomocy</a:t>
            </a:r>
          </a:p>
        </p:txBody>
      </p:sp>
    </p:spTree>
    <p:extLst>
      <p:ext uri="{BB962C8B-B14F-4D97-AF65-F5344CB8AC3E}">
        <p14:creationId xmlns:p14="http://schemas.microsoft.com/office/powerpoint/2010/main" val="2978811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074" y="107504"/>
            <a:ext cx="6688294" cy="9510296"/>
          </a:xfrm>
          <a:prstGeom prst="rect">
            <a:avLst/>
          </a:prstGeom>
        </p:spPr>
        <p:txBody>
          <a:bodyPr wrap="square">
            <a:spAutoFit/>
          </a:bodyPr>
          <a:lstStyle/>
          <a:p>
            <a:pPr algn="just"/>
            <a:r>
              <a:rPr lang="pl-PL" sz="1200" b="1" dirty="0" smtClean="0">
                <a:solidFill>
                  <a:srgbClr val="526DB0"/>
                </a:solidFill>
                <a:latin typeface="Times New Roman"/>
                <a:ea typeface="Times New Roman"/>
              </a:rPr>
              <a:t>                 FAZY </a:t>
            </a:r>
            <a:r>
              <a:rPr lang="pl-PL" sz="1200" b="1" dirty="0">
                <a:solidFill>
                  <a:srgbClr val="526DB0"/>
                </a:solidFill>
                <a:latin typeface="Times New Roman"/>
                <a:ea typeface="Times New Roman"/>
              </a:rPr>
              <a:t>UZALEŻNIENIA OD NARKOTYKÓW </a:t>
            </a:r>
            <a:r>
              <a:rPr lang="pl-PL" sz="1200" b="1" dirty="0" smtClean="0">
                <a:solidFill>
                  <a:srgbClr val="526DB0"/>
                </a:solidFill>
                <a:latin typeface="Times New Roman"/>
                <a:ea typeface="Times New Roman"/>
              </a:rPr>
              <a:t>U </a:t>
            </a:r>
            <a:r>
              <a:rPr lang="pl-PL" sz="1200" b="1" dirty="0">
                <a:solidFill>
                  <a:srgbClr val="526DB0"/>
                </a:solidFill>
                <a:latin typeface="Times New Roman"/>
                <a:ea typeface="Times New Roman"/>
              </a:rPr>
              <a:t>NASTOLATKÓW</a:t>
            </a:r>
            <a:endParaRPr lang="pl-PL" sz="1200" dirty="0">
              <a:solidFill>
                <a:srgbClr val="526DB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dirty="0">
                <a:solidFill>
                  <a:srgbClr val="000000"/>
                </a:solidFill>
                <a:latin typeface="Times New Roman"/>
                <a:ea typeface="Times New Roman"/>
              </a:rPr>
              <a:t>	W swojej „narkomańskiej karierze” nastolatek przechodzi przez pewne fazy. W każdej </a:t>
            </a:r>
            <a:r>
              <a:rPr lang="pl-PL" sz="1200" dirty="0" smtClean="0">
                <a:solidFill>
                  <a:srgbClr val="000000"/>
                </a:solidFill>
                <a:latin typeface="Times New Roman"/>
                <a:ea typeface="Times New Roman"/>
              </a:rPr>
              <a:t>     z </a:t>
            </a:r>
            <a:r>
              <a:rPr lang="pl-PL" sz="1200" dirty="0">
                <a:solidFill>
                  <a:srgbClr val="000000"/>
                </a:solidFill>
                <a:latin typeface="Times New Roman"/>
                <a:ea typeface="Times New Roman"/>
              </a:rPr>
              <a:t>nich jego zachowanie, emocje oraz sposób myślenia są coraz bardziej podporządkowane narkotykom.</a:t>
            </a: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Faza I – Rozpoznawanie, eksperymenty</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	Zapoznanie z narkotykiem następuje najczęściej na imprezie, w czasie wakacji, w grupie,      na której dziecku zależy. Pierwszy papieros z marihuaną kończy się zwykle rozczarowaniem. Część osób uznaje w tym momencie, że zaspokoiło swoją ciekawość i nigdy więcej nie próbuje już tego typu środków. Są jednak tacy, którym to się zaczyna podobać. Kiedy nauczą się palić haszysz lub marihuanę </a:t>
            </a:r>
            <a:r>
              <a:rPr lang="pl-PL" sz="1200" dirty="0" smtClean="0">
                <a:solidFill>
                  <a:srgbClr val="000000"/>
                </a:solidFill>
                <a:latin typeface="Times New Roman"/>
                <a:ea typeface="Times New Roman"/>
              </a:rPr>
              <a:t>   i  </a:t>
            </a:r>
            <a:r>
              <a:rPr lang="pl-PL" sz="1200" dirty="0">
                <a:solidFill>
                  <a:srgbClr val="000000"/>
                </a:solidFill>
                <a:latin typeface="Times New Roman"/>
                <a:ea typeface="Times New Roman"/>
              </a:rPr>
              <a:t>uzyskiwać oczekiwane efekty, palą częściej.</a:t>
            </a:r>
          </a:p>
          <a:p>
            <a:pPr algn="just"/>
            <a:r>
              <a:rPr lang="pl-PL" sz="1200" dirty="0">
                <a:solidFill>
                  <a:srgbClr val="000000"/>
                </a:solidFill>
                <a:latin typeface="Times New Roman"/>
                <a:ea typeface="Times New Roman"/>
              </a:rPr>
              <a:t>W pierwszej fazie bierze się zwykle narkotyki wtedy, gdy inni częstują. Tak długo jak nastolatek nie kupuje sobie własnych narkotyków, może utrzymywać złudzenie, że nic złego z nim się nie dzieje. </a:t>
            </a:r>
            <a:r>
              <a:rPr lang="pl-PL" sz="1200" dirty="0" smtClean="0">
                <a:solidFill>
                  <a:srgbClr val="000000"/>
                </a:solidFill>
                <a:latin typeface="Times New Roman"/>
                <a:ea typeface="Times New Roman"/>
              </a:rPr>
              <a:t>Ktoś</a:t>
            </a:r>
            <a:r>
              <a:rPr lang="pl-PL" sz="1200" dirty="0">
                <a:solidFill>
                  <a:srgbClr val="000000"/>
                </a:solidFill>
                <a:latin typeface="Times New Roman"/>
                <a:ea typeface="Times New Roman"/>
              </a:rPr>
              <a:t>, kto chce tylko sprawdzić jak to jest, kiedy się wypali </a:t>
            </a:r>
            <a:r>
              <a:rPr lang="pl-PL" sz="1200" dirty="0" err="1">
                <a:solidFill>
                  <a:srgbClr val="000000"/>
                </a:solidFill>
                <a:latin typeface="Times New Roman"/>
                <a:ea typeface="Times New Roman"/>
              </a:rPr>
              <a:t>jointa</a:t>
            </a:r>
            <a:r>
              <a:rPr lang="pl-PL" sz="1200" dirty="0">
                <a:solidFill>
                  <a:srgbClr val="000000"/>
                </a:solidFill>
                <a:latin typeface="Times New Roman"/>
                <a:ea typeface="Times New Roman"/>
              </a:rPr>
              <a:t>, nie sięga po marihuanę za każdym razem, gdy ma taką okazję. Jeżeli pali po raz trzeci, czwarty i kolejny to jest to już coś więcej niż </a:t>
            </a:r>
            <a:r>
              <a:rPr lang="pl-PL" sz="1200" dirty="0" smtClean="0">
                <a:solidFill>
                  <a:srgbClr val="000000"/>
                </a:solidFill>
                <a:latin typeface="Times New Roman"/>
                <a:ea typeface="Times New Roman"/>
              </a:rPr>
              <a:t>ciekawość </a:t>
            </a:r>
            <a:r>
              <a:rPr lang="pl-PL" sz="1200" dirty="0" smtClean="0">
                <a:solidFill>
                  <a:srgbClr val="000000"/>
                </a:solidFill>
                <a:latin typeface="Times New Roman"/>
                <a:ea typeface="Times New Roman"/>
              </a:rPr>
              <a:t>          i </a:t>
            </a:r>
            <a:r>
              <a:rPr lang="pl-PL" sz="1200" dirty="0">
                <a:solidFill>
                  <a:srgbClr val="000000"/>
                </a:solidFill>
                <a:latin typeface="Times New Roman"/>
                <a:ea typeface="Times New Roman"/>
              </a:rPr>
              <a:t>eksperyment.</a:t>
            </a: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Faza II – Częstsze używanie</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	W poprzedniej fazie nastolatek nauczył się co robić, aby zmienić swój nastrój, poznał działanie niektórych narkotyków i uwierzył, że tego typu związek daje zawsze pozytywne rezultaty. Dla wielu osób narkotyk staje się wtedy towarzyską protezą, stwarza iluzję </a:t>
            </a:r>
            <a:r>
              <a:rPr lang="pl-PL" sz="1200" dirty="0" smtClean="0">
                <a:solidFill>
                  <a:srgbClr val="000000"/>
                </a:solidFill>
                <a:latin typeface="Times New Roman"/>
                <a:ea typeface="Times New Roman"/>
              </a:rPr>
              <a:t>bezpieczeństwa, lepszego </a:t>
            </a:r>
            <a:r>
              <a:rPr lang="pl-PL" sz="1200" dirty="0">
                <a:solidFill>
                  <a:srgbClr val="000000"/>
                </a:solidFill>
                <a:latin typeface="Times New Roman"/>
                <a:ea typeface="Times New Roman"/>
              </a:rPr>
              <a:t>samopoczucia. Zaczynają więc „korzystać z jego pomocy” częściej.</a:t>
            </a:r>
          </a:p>
          <a:p>
            <a:pPr algn="just"/>
            <a:r>
              <a:rPr lang="pl-PL" sz="1200" dirty="0">
                <a:solidFill>
                  <a:srgbClr val="000000"/>
                </a:solidFill>
                <a:latin typeface="Times New Roman"/>
                <a:ea typeface="Times New Roman"/>
              </a:rPr>
              <a:t>Nastolatek, który doszedł do takich wniosków, już nie czeka na kolejną imprezę, nie czeka aż ktoś go poczęstuje. W drugiej fazie uzależnienia zaczyna szukać okazji i towarzystwa, w którym będzie mógł zażywać narkotyki. Przejmuje inicjatywę. Z biernego „rekreacyjnego” palacza marihuany zmienia się </a:t>
            </a:r>
            <a:r>
              <a:rPr lang="pl-PL" sz="1200" dirty="0" smtClean="0">
                <a:solidFill>
                  <a:srgbClr val="000000"/>
                </a:solidFill>
                <a:latin typeface="Times New Roman"/>
                <a:ea typeface="Times New Roman"/>
              </a:rPr>
              <a:t>      w </a:t>
            </a:r>
            <a:r>
              <a:rPr lang="pl-PL" sz="1200" dirty="0">
                <a:solidFill>
                  <a:srgbClr val="000000"/>
                </a:solidFill>
                <a:latin typeface="Times New Roman"/>
                <a:ea typeface="Times New Roman"/>
              </a:rPr>
              <a:t>aktywnego „poszukiwacza” nowych doznań i bierze coraz częściej. Dobre samopoczucie na prywatkach uzależnione jest wtedy od wypalonej marihuany, aktywność i dobra zabawa na dyskotece – od zażytej amfetaminy. Rozpoczyna się też zaprzeczanie, które powoduje podwójny styl życia. Jedna strona medalu, ta cicha i spokojna, przeznaczona jest dla rodziców. Druga – swobodna i wyluzowana – dla kolegów. Nastolatek jest ostrożny; by nie wzbudzać niepotrzebnych podejrzeń, które mogą się zakończyć ujawnieniem prawdy. „</a:t>
            </a:r>
            <a:r>
              <a:rPr lang="pl-PL" sz="1200" i="1" dirty="0">
                <a:solidFill>
                  <a:srgbClr val="000000"/>
                </a:solidFill>
                <a:latin typeface="Times New Roman"/>
                <a:ea typeface="Times New Roman"/>
              </a:rPr>
              <a:t>Przecież nie muszę brać codziennie”. „Nie leżę na ulicy, ani nie chodzę po melinach”. „Wziąłem, bo było nudno”</a:t>
            </a:r>
            <a:r>
              <a:rPr lang="pl-PL" sz="1200" dirty="0">
                <a:solidFill>
                  <a:srgbClr val="000000"/>
                </a:solidFill>
                <a:latin typeface="Times New Roman"/>
                <a:ea typeface="Times New Roman"/>
              </a:rPr>
              <a:t> – to często powtarzane usprawiedliwienia. Nastolatek będąc           w II fazie jest gotów wykazać się dużą pomysłowością w poszukiwaniu innych przyczyn brania narkotyków niż uzależnienie.</a:t>
            </a: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Zwróć uwagę na sygnały charakterystyczne dla tej fazy:</a:t>
            </a:r>
            <a:endParaRPr lang="pl-PL" sz="1200" dirty="0">
              <a:solidFill>
                <a:srgbClr val="000000"/>
              </a:solidFill>
              <a:latin typeface="Times New Roman"/>
              <a:ea typeface="Times New Roman"/>
            </a:endParaRPr>
          </a:p>
          <a:p>
            <a:pPr algn="just"/>
            <a:r>
              <a:rPr lang="pl-PL" sz="1200" u="sng" dirty="0">
                <a:solidFill>
                  <a:srgbClr val="000000"/>
                </a:solidFill>
                <a:latin typeface="Times New Roman"/>
                <a:ea typeface="Times New Roman"/>
              </a:rPr>
              <a:t>- pogorszenie się wyników w nauce</a:t>
            </a:r>
            <a:r>
              <a:rPr lang="pl-PL" sz="1200" u="sng" dirty="0" smtClean="0">
                <a:solidFill>
                  <a:srgbClr val="000000"/>
                </a:solidFill>
                <a:latin typeface="Times New Roman"/>
                <a:ea typeface="Times New Roman"/>
              </a:rPr>
              <a:t>, </a:t>
            </a:r>
            <a:r>
              <a:rPr lang="pl-PL" sz="1200" u="sng" dirty="0">
                <a:solidFill>
                  <a:srgbClr val="000000"/>
                </a:solidFill>
                <a:latin typeface="Times New Roman"/>
                <a:ea typeface="Times New Roman"/>
              </a:rPr>
              <a:t>dużą liczbę nieobecnych godzin,</a:t>
            </a:r>
            <a:endParaRPr lang="pl-PL" sz="1200" dirty="0">
              <a:solidFill>
                <a:srgbClr val="000000"/>
              </a:solidFill>
              <a:latin typeface="Times New Roman"/>
              <a:ea typeface="Times New Roman"/>
            </a:endParaRPr>
          </a:p>
          <a:p>
            <a:pPr algn="just"/>
            <a:r>
              <a:rPr lang="pl-PL" sz="1200" u="sng" dirty="0">
                <a:solidFill>
                  <a:srgbClr val="000000"/>
                </a:solidFill>
                <a:latin typeface="Times New Roman"/>
                <a:ea typeface="Times New Roman"/>
              </a:rPr>
              <a:t>- </a:t>
            </a:r>
            <a:r>
              <a:rPr lang="pl-PL" sz="1200" u="sng" dirty="0" smtClean="0">
                <a:solidFill>
                  <a:srgbClr val="000000"/>
                </a:solidFill>
                <a:latin typeface="Times New Roman"/>
                <a:ea typeface="Times New Roman"/>
              </a:rPr>
              <a:t>późne powroty,</a:t>
            </a:r>
            <a:r>
              <a:rPr lang="pl-PL" sz="1200" dirty="0">
                <a:solidFill>
                  <a:srgbClr val="000000"/>
                </a:solidFill>
                <a:latin typeface="Times New Roman"/>
                <a:ea typeface="Times New Roman"/>
              </a:rPr>
              <a:t> </a:t>
            </a:r>
            <a:r>
              <a:rPr lang="pl-PL" sz="1200" u="sng" dirty="0" smtClean="0">
                <a:solidFill>
                  <a:srgbClr val="000000"/>
                </a:solidFill>
                <a:latin typeface="Times New Roman"/>
                <a:ea typeface="Times New Roman"/>
              </a:rPr>
              <a:t>kłopoty </a:t>
            </a:r>
            <a:r>
              <a:rPr lang="pl-PL" sz="1200" u="sng" dirty="0">
                <a:solidFill>
                  <a:srgbClr val="000000"/>
                </a:solidFill>
                <a:latin typeface="Times New Roman"/>
                <a:ea typeface="Times New Roman"/>
              </a:rPr>
              <a:t>z wypełnianiem domowych obowiązków,</a:t>
            </a:r>
            <a:endParaRPr lang="pl-PL" sz="1200" dirty="0">
              <a:solidFill>
                <a:srgbClr val="000000"/>
              </a:solidFill>
              <a:latin typeface="Times New Roman"/>
              <a:ea typeface="Times New Roman"/>
            </a:endParaRPr>
          </a:p>
          <a:p>
            <a:pPr algn="just"/>
            <a:r>
              <a:rPr lang="pl-PL" sz="1200" u="sng" dirty="0">
                <a:solidFill>
                  <a:srgbClr val="000000"/>
                </a:solidFill>
                <a:latin typeface="Times New Roman"/>
                <a:ea typeface="Times New Roman"/>
              </a:rPr>
              <a:t>- zmiany w aktywności (zmęczenie lub nadaktywność),</a:t>
            </a:r>
            <a:endParaRPr lang="pl-PL" sz="1200" dirty="0">
              <a:solidFill>
                <a:srgbClr val="000000"/>
              </a:solidFill>
              <a:latin typeface="Times New Roman"/>
              <a:ea typeface="Times New Roman"/>
            </a:endParaRPr>
          </a:p>
          <a:p>
            <a:pPr algn="just"/>
            <a:r>
              <a:rPr lang="pl-PL" sz="1200" u="sng" dirty="0">
                <a:solidFill>
                  <a:srgbClr val="000000"/>
                </a:solidFill>
                <a:latin typeface="Times New Roman"/>
                <a:ea typeface="Times New Roman"/>
              </a:rPr>
              <a:t>- nieuzasadnione zmiany nastroju</a:t>
            </a:r>
            <a:r>
              <a:rPr lang="pl-PL" sz="1200" u="sng" dirty="0" smtClean="0">
                <a:solidFill>
                  <a:srgbClr val="000000"/>
                </a:solidFill>
                <a:latin typeface="Times New Roman"/>
                <a:ea typeface="Times New Roman"/>
              </a:rPr>
              <a:t>, </a:t>
            </a:r>
            <a:r>
              <a:rPr lang="pl-PL" sz="1200" u="sng" dirty="0">
                <a:solidFill>
                  <a:srgbClr val="000000"/>
                </a:solidFill>
                <a:latin typeface="Times New Roman"/>
                <a:ea typeface="Times New Roman"/>
              </a:rPr>
              <a:t>kaszel, zaczerwienione </a:t>
            </a:r>
            <a:r>
              <a:rPr lang="pl-PL" sz="1200" u="sng" dirty="0" smtClean="0">
                <a:solidFill>
                  <a:srgbClr val="000000"/>
                </a:solidFill>
                <a:latin typeface="Times New Roman"/>
                <a:ea typeface="Times New Roman"/>
              </a:rPr>
              <a:t>spojówki,</a:t>
            </a:r>
            <a:endParaRPr lang="pl-PL" sz="1200" dirty="0">
              <a:solidFill>
                <a:srgbClr val="000000"/>
              </a:solidFill>
              <a:latin typeface="Times New Roman"/>
              <a:ea typeface="Times New Roman"/>
            </a:endParaRPr>
          </a:p>
          <a:p>
            <a:pPr algn="just"/>
            <a:r>
              <a:rPr lang="pl-PL" sz="1200" u="sng" dirty="0">
                <a:solidFill>
                  <a:srgbClr val="000000"/>
                </a:solidFill>
                <a:latin typeface="Times New Roman"/>
                <a:ea typeface="Times New Roman"/>
              </a:rPr>
              <a:t>- tajemnicze, krótkie telefony</a:t>
            </a:r>
            <a:r>
              <a:rPr lang="pl-PL" sz="1200" u="sng" dirty="0" smtClean="0">
                <a:solidFill>
                  <a:srgbClr val="000000"/>
                </a:solidFill>
                <a:latin typeface="Times New Roman"/>
                <a:ea typeface="Times New Roman"/>
              </a:rPr>
              <a:t>, </a:t>
            </a:r>
            <a:r>
              <a:rPr lang="pl-PL" sz="1200" u="sng" dirty="0">
                <a:solidFill>
                  <a:srgbClr val="000000"/>
                </a:solidFill>
                <a:latin typeface="Times New Roman"/>
                <a:ea typeface="Times New Roman"/>
              </a:rPr>
              <a:t>nagłe wyjścia o różnych porach dnia,</a:t>
            </a:r>
            <a:endParaRPr lang="pl-PL" sz="1200" dirty="0">
              <a:solidFill>
                <a:srgbClr val="000000"/>
              </a:solidFill>
              <a:latin typeface="Times New Roman"/>
              <a:ea typeface="Times New Roman"/>
            </a:endParaRPr>
          </a:p>
          <a:p>
            <a:pPr algn="just"/>
            <a:r>
              <a:rPr lang="pl-PL" sz="1200" u="sng" dirty="0">
                <a:solidFill>
                  <a:srgbClr val="000000"/>
                </a:solidFill>
                <a:latin typeface="Times New Roman"/>
                <a:ea typeface="Times New Roman"/>
              </a:rPr>
              <a:t>- rysunki i napisy związane z </a:t>
            </a:r>
            <a:r>
              <a:rPr lang="pl-PL" sz="1200" u="sng" dirty="0" smtClean="0">
                <a:solidFill>
                  <a:srgbClr val="000000"/>
                </a:solidFill>
                <a:latin typeface="Times New Roman"/>
                <a:ea typeface="Times New Roman"/>
              </a:rPr>
              <a:t>narkotykami</a:t>
            </a:r>
            <a:r>
              <a:rPr lang="pl-PL" sz="1200" u="sng" dirty="0">
                <a:solidFill>
                  <a:srgbClr val="000000"/>
                </a:solidFill>
                <a:latin typeface="Times New Roman"/>
                <a:ea typeface="Times New Roman"/>
              </a:rPr>
              <a:t>.</a:t>
            </a:r>
            <a:endParaRPr lang="pl-PL" sz="1200" dirty="0">
              <a:solidFill>
                <a:srgbClr val="000000"/>
              </a:solidFill>
              <a:latin typeface="Times New Roman"/>
              <a:ea typeface="Times New Roman"/>
            </a:endParaRPr>
          </a:p>
          <a:p>
            <a:pPr algn="just"/>
            <a:endParaRPr lang="pl-PL" sz="1200" u="sng" dirty="0" smtClean="0">
              <a:solidFill>
                <a:srgbClr val="000000"/>
              </a:solidFill>
              <a:latin typeface="Times New Roman"/>
              <a:ea typeface="Times New Roman"/>
            </a:endParaRPr>
          </a:p>
          <a:p>
            <a:pPr lvl="0" algn="just"/>
            <a:r>
              <a:rPr lang="pl-PL" sz="1200" b="1" dirty="0">
                <a:solidFill>
                  <a:srgbClr val="000000"/>
                </a:solidFill>
                <a:latin typeface="Times New Roman"/>
                <a:ea typeface="Times New Roman"/>
              </a:rPr>
              <a:t>Faza III – Regularne zażywanie</a:t>
            </a:r>
            <a:endParaRPr lang="pl-PL" sz="1200" dirty="0">
              <a:solidFill>
                <a:srgbClr val="000000"/>
              </a:solidFill>
              <a:latin typeface="Times New Roman"/>
              <a:ea typeface="Times New Roman"/>
            </a:endParaRPr>
          </a:p>
          <a:p>
            <a:pPr lvl="0" algn="just"/>
            <a:r>
              <a:rPr lang="pl-PL" sz="1200" dirty="0">
                <a:solidFill>
                  <a:srgbClr val="000000"/>
                </a:solidFill>
                <a:latin typeface="Times New Roman"/>
                <a:ea typeface="Times New Roman"/>
              </a:rPr>
              <a:t>	Zwykle nie wiadomo, kiedy narkotyki stają się dla nastolatka niezbędnym dodatkiem do życia. Coraz częściej są zażywane, coraz krótsze są okresy abstynencji. Na zakup kolejnej porcji potrzebne są coraz większe fundusze. Kieszonkowe przestaje wystarczać i nierzadko z domu zaczynają ginąć różne drobiazgi. Wymówki są jednak starannie przemyślane, późne powroty często „usprawiedliwione”. Dziecko pytane przez rodziców czy czasem nie jest uzależnione, potrafi </a:t>
            </a:r>
            <a:endParaRPr lang="pl-PL" sz="1200" dirty="0">
              <a:solidFill>
                <a:srgbClr val="000000"/>
              </a:solidFill>
            </a:endParaRPr>
          </a:p>
          <a:p>
            <a:pPr algn="just"/>
            <a:endParaRPr lang="pl-PL" sz="1200" dirty="0">
              <a:solidFill>
                <a:srgbClr val="000000"/>
              </a:solidFill>
              <a:latin typeface="Times New Roman"/>
              <a:ea typeface="Times New Roman"/>
            </a:endParaRPr>
          </a:p>
        </p:txBody>
      </p:sp>
    </p:spTree>
    <p:extLst>
      <p:ext uri="{BB962C8B-B14F-4D97-AF65-F5344CB8AC3E}">
        <p14:creationId xmlns:p14="http://schemas.microsoft.com/office/powerpoint/2010/main" val="3939116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632" y="107504"/>
            <a:ext cx="6480720" cy="892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90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2995" y="107504"/>
            <a:ext cx="6552728" cy="8956298"/>
          </a:xfrm>
          <a:prstGeom prst="rect">
            <a:avLst/>
          </a:prstGeom>
        </p:spPr>
        <p:txBody>
          <a:bodyPr wrap="square">
            <a:spAutoFit/>
          </a:bodyPr>
          <a:lstStyle/>
          <a:p>
            <a:pPr algn="ctr">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526DB0"/>
                </a:solidFill>
                <a:latin typeface="Times New Roman" panose="02020603050405020304" pitchFamily="18" charset="0"/>
                <a:ea typeface="Arial Unicode MS"/>
                <a:cs typeface="Times New Roman" panose="02020603050405020304" pitchFamily="18" charset="0"/>
              </a:rPr>
              <a:t>MITY ZE ŚWIATA NARKOTYKÓ</a:t>
            </a:r>
            <a:r>
              <a:rPr lang="de-DE" sz="1200" b="1" dirty="0">
                <a:solidFill>
                  <a:srgbClr val="526DB0"/>
                </a:solidFill>
                <a:latin typeface="Times New Roman" panose="02020603050405020304" pitchFamily="18" charset="0"/>
                <a:ea typeface="Arial Unicode MS"/>
                <a:cs typeface="Times New Roman" panose="02020603050405020304" pitchFamily="18" charset="0"/>
              </a:rPr>
              <a:t>W</a:t>
            </a:r>
            <a:endParaRPr lang="pl-PL" sz="1200" dirty="0">
              <a:solidFill>
                <a:srgbClr val="526DB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de-DE" sz="1200" dirty="0">
                <a:solidFill>
                  <a:srgbClr val="000000"/>
                </a:solidFill>
                <a:latin typeface="Times New Roman" panose="02020603050405020304" pitchFamily="18" charset="0"/>
                <a:ea typeface="Times Roman"/>
                <a:cs typeface="Times New Roman" panose="02020603050405020304" pitchFamily="18" charset="0"/>
              </a:rPr>
              <a:t>	Wok</a:t>
            </a:r>
            <a:r>
              <a:rPr lang="pl-PL" sz="1200" dirty="0" err="1">
                <a:solidFill>
                  <a:srgbClr val="000000"/>
                </a:solidFill>
                <a:latin typeface="Times New Roman" panose="02020603050405020304" pitchFamily="18" charset="0"/>
                <a:ea typeface="Arial Unicode MS"/>
                <a:cs typeface="Times New Roman" panose="02020603050405020304" pitchFamily="18" charset="0"/>
              </a:rPr>
              <a:t>ół</a:t>
            </a:r>
            <a:r>
              <a:rPr lang="pl-PL" sz="1200" dirty="0">
                <a:solidFill>
                  <a:srgbClr val="000000"/>
                </a:solidFill>
                <a:latin typeface="Times New Roman" panose="02020603050405020304" pitchFamily="18" charset="0"/>
                <a:ea typeface="Arial Unicode MS"/>
                <a:cs typeface="Times New Roman" panose="02020603050405020304" pitchFamily="18" charset="0"/>
              </a:rPr>
              <a:t> narkotyk</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w i uzależnienia powstało wiele mit</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w, w grupach młodzieżowych krążą legendy o wspaniałych </a:t>
            </a:r>
            <a:r>
              <a:rPr lang="ar-SA" sz="1200" dirty="0">
                <a:solidFill>
                  <a:srgbClr val="000000"/>
                </a:solidFill>
                <a:latin typeface="Times New Roman" panose="02020603050405020304" pitchFamily="18" charset="0"/>
                <a:ea typeface="Arial Unicode MS"/>
                <a:cs typeface="Times New Roman" panose="02020603050405020304" pitchFamily="18" charset="0"/>
              </a:rPr>
              <a:t>“</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tripach</a:t>
            </a:r>
            <a:r>
              <a:rPr lang="pl-PL" sz="1200" dirty="0">
                <a:solidFill>
                  <a:srgbClr val="000000"/>
                </a:solidFill>
                <a:latin typeface="Times New Roman" panose="02020603050405020304" pitchFamily="18" charset="0"/>
                <a:ea typeface="Arial Unicode MS"/>
                <a:cs typeface="Times New Roman" panose="02020603050405020304" pitchFamily="18" charset="0"/>
              </a:rPr>
              <a:t>” - czyli podróżach narkotycznych i wynalazkach. Prawdziwa wiedza przychodzi zbyt póź</a:t>
            </a:r>
            <a:r>
              <a:rPr lang="it-IT" sz="1200" dirty="0">
                <a:solidFill>
                  <a:srgbClr val="000000"/>
                </a:solidFill>
                <a:latin typeface="Times New Roman" panose="02020603050405020304" pitchFamily="18" charset="0"/>
                <a:ea typeface="Arial Unicode MS"/>
                <a:cs typeface="Times New Roman" panose="02020603050405020304" pitchFamily="18" charset="0"/>
              </a:rPr>
              <a:t>no. Spr</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bujmy zweryfikować niekt</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re mity na temat narkotyk</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w.</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MIT: Marihuana jest lekkim narkotykiem i nie uzależnia.</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PRAWDA:</a:t>
            </a:r>
            <a:r>
              <a:rPr lang="pl-PL" sz="1200" dirty="0">
                <a:solidFill>
                  <a:srgbClr val="000000"/>
                </a:solidFill>
                <a:latin typeface="Times New Roman" panose="02020603050405020304" pitchFamily="18" charset="0"/>
                <a:ea typeface="Arial Unicode MS"/>
                <a:cs typeface="Times New Roman" panose="02020603050405020304" pitchFamily="18" charset="0"/>
              </a:rPr>
              <a:t> Po dłuższym okresie palenia marihuana upośledza zdolność koncentracji, pogarsza pamięć, powoduje uszkodzenia kom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rek</a:t>
            </a:r>
            <a:r>
              <a:rPr lang="pl-PL" sz="1200" dirty="0">
                <a:solidFill>
                  <a:srgbClr val="000000"/>
                </a:solidFill>
                <a:latin typeface="Times New Roman" panose="02020603050405020304" pitchFamily="18" charset="0"/>
                <a:ea typeface="Arial Unicode MS"/>
                <a:cs typeface="Times New Roman" panose="02020603050405020304" pitchFamily="18" charset="0"/>
              </a:rPr>
              <a:t> rozrodczych. Być może marihuana z lat 60-tych była </a:t>
            </a:r>
            <a:r>
              <a:rPr lang="ar-SA" sz="1200" dirty="0">
                <a:solidFill>
                  <a:srgbClr val="000000"/>
                </a:solidFill>
                <a:latin typeface="Times New Roman" panose="02020603050405020304" pitchFamily="18" charset="0"/>
                <a:ea typeface="Arial Unicode MS"/>
                <a:cs typeface="Times New Roman" panose="02020603050405020304" pitchFamily="18" charset="0"/>
              </a:rPr>
              <a:t>“</a:t>
            </a:r>
            <a:r>
              <a:rPr lang="pl-PL" sz="1200" dirty="0">
                <a:solidFill>
                  <a:srgbClr val="000000"/>
                </a:solidFill>
                <a:latin typeface="Times New Roman" panose="02020603050405020304" pitchFamily="18" charset="0"/>
                <a:ea typeface="Arial Unicode MS"/>
                <a:cs typeface="Times New Roman" panose="02020603050405020304" pitchFamily="18" charset="0"/>
              </a:rPr>
              <a:t>lekkim” narkotykiem, wtedy bowiem stężenie aktywnego składnika THC (działającego na kom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rki</a:t>
            </a:r>
            <a:r>
              <a:rPr lang="pl-PL" sz="1200" dirty="0">
                <a:solidFill>
                  <a:srgbClr val="000000"/>
                </a:solidFill>
                <a:latin typeface="Times New Roman" panose="02020603050405020304" pitchFamily="18" charset="0"/>
                <a:ea typeface="Arial Unicode MS"/>
                <a:cs typeface="Times New Roman" panose="02020603050405020304" pitchFamily="18" charset="0"/>
              </a:rPr>
              <a:t> 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zgu</a:t>
            </a:r>
            <a:r>
              <a:rPr lang="pl-PL" sz="1200" dirty="0">
                <a:solidFill>
                  <a:srgbClr val="000000"/>
                </a:solidFill>
                <a:latin typeface="Times New Roman" panose="02020603050405020304" pitchFamily="18" charset="0"/>
                <a:ea typeface="Arial Unicode MS"/>
                <a:cs typeface="Times New Roman" panose="02020603050405020304" pitchFamily="18" charset="0"/>
              </a:rPr>
              <a:t>) wynosiło 2%; dzisiejsze odmiany zawierają </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jednak ok</a:t>
            </a:r>
            <a:r>
              <a:rPr lang="pl-PL" sz="1200" dirty="0">
                <a:solidFill>
                  <a:srgbClr val="000000"/>
                </a:solidFill>
                <a:latin typeface="Times New Roman" panose="02020603050405020304" pitchFamily="18" charset="0"/>
                <a:ea typeface="Arial Unicode MS"/>
                <a:cs typeface="Times New Roman" panose="02020603050405020304" pitchFamily="18" charset="0"/>
              </a:rPr>
              <a:t>. 10 % THC. Taka ilość jest już w stanie wywołać spustoszenie w kom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rkach</a:t>
            </a:r>
            <a:r>
              <a:rPr lang="pl-PL" sz="1200" dirty="0">
                <a:solidFill>
                  <a:srgbClr val="000000"/>
                </a:solidFill>
                <a:latin typeface="Times New Roman" panose="02020603050405020304" pitchFamily="18" charset="0"/>
                <a:ea typeface="Arial Unicode MS"/>
                <a:cs typeface="Times New Roman" panose="02020603050405020304" pitchFamily="18" charset="0"/>
              </a:rPr>
              <a:t> 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zgu</a:t>
            </a:r>
            <a:r>
              <a:rPr lang="pl-PL" sz="1200" dirty="0">
                <a:solidFill>
                  <a:srgbClr val="000000"/>
                </a:solidFill>
                <a:latin typeface="Times New Roman" panose="02020603050405020304" pitchFamily="18" charset="0"/>
                <a:ea typeface="Arial Unicode MS"/>
                <a:cs typeface="Times New Roman" panose="02020603050405020304" pitchFamily="18" charset="0"/>
              </a:rPr>
              <a:t>.</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MIT: Amfetamina to niegroźny proszek pomagający w nauce.</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PRAWDA:</a:t>
            </a:r>
            <a:r>
              <a:rPr lang="pl-PL" sz="1200" dirty="0">
                <a:solidFill>
                  <a:srgbClr val="000000"/>
                </a:solidFill>
                <a:latin typeface="Times New Roman" panose="02020603050405020304" pitchFamily="18" charset="0"/>
                <a:ea typeface="Arial Unicode MS"/>
                <a:cs typeface="Times New Roman" panose="02020603050405020304" pitchFamily="18" charset="0"/>
              </a:rPr>
              <a:t> Amfetamina to środek podstępny. Po jej zażyciu człowiek wydaje się sobie inteligentniejszy, bardziej atrakcyjny. Jeżeli jednak, będąc pod wpływem amfetaminy, spisze na kartce wszystkie swoje mądrości i później je przeczyta, okaże się, że jest autorem banałów. Poza tym efekty działania tego środka mijają po paru godzinach. W miejsce pobudzenia pojawia się zły </a:t>
            </a:r>
            <a:r>
              <a:rPr lang="pl-PL" sz="1200" dirty="0" err="1">
                <a:solidFill>
                  <a:srgbClr val="000000"/>
                </a:solidFill>
                <a:latin typeface="Times New Roman" panose="02020603050405020304" pitchFamily="18" charset="0"/>
                <a:ea typeface="Arial Unicode MS"/>
                <a:cs typeface="Times New Roman" panose="02020603050405020304" pitchFamily="18" charset="0"/>
              </a:rPr>
              <a:t>nastr</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j                </a:t>
            </a:r>
            <a:r>
              <a:rPr lang="pl-PL" sz="1200" dirty="0">
                <a:solidFill>
                  <a:srgbClr val="000000"/>
                </a:solidFill>
                <a:latin typeface="Times New Roman" panose="02020603050405020304" pitchFamily="18" charset="0"/>
                <a:ea typeface="Arial Unicode MS"/>
                <a:cs typeface="Times New Roman" panose="02020603050405020304" pitchFamily="18" charset="0"/>
              </a:rPr>
              <a:t>i zmęczenie. Jeżeli ktoś zechce poczuć się pewniej, sięgnie po następną porcję. Bardzo szybko wzrasta tolerancja organizmu na ten narkotyk i mała dawka przestaje wystarczać.</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 </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MIT: Można przez dłuższy czas brać narkotyki bez żadnych konsekwencji.</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PRAWDA:</a:t>
            </a:r>
            <a:r>
              <a:rPr lang="pl-PL" sz="1200" dirty="0">
                <a:solidFill>
                  <a:srgbClr val="000000"/>
                </a:solidFill>
                <a:latin typeface="Times New Roman" panose="02020603050405020304" pitchFamily="18" charset="0"/>
                <a:ea typeface="Arial Unicode MS"/>
                <a:cs typeface="Times New Roman" panose="02020603050405020304" pitchFamily="18" charset="0"/>
              </a:rPr>
              <a:t> Zmiany jakie zachodzą w 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zgu</a:t>
            </a:r>
            <a:r>
              <a:rPr lang="pl-PL" sz="1200" dirty="0">
                <a:solidFill>
                  <a:srgbClr val="000000"/>
                </a:solidFill>
                <a:latin typeface="Times New Roman" panose="02020603050405020304" pitchFamily="18" charset="0"/>
                <a:ea typeface="Arial Unicode MS"/>
                <a:cs typeface="Times New Roman" panose="02020603050405020304" pitchFamily="18" charset="0"/>
              </a:rPr>
              <a:t> pod wpływem mogą być przez jakiś czas niezauważalne lub po prostu lekceważ</a:t>
            </a:r>
            <a:r>
              <a:rPr lang="it-IT" sz="1200" dirty="0">
                <a:solidFill>
                  <a:srgbClr val="000000"/>
                </a:solidFill>
                <a:latin typeface="Times New Roman" panose="02020603050405020304" pitchFamily="18" charset="0"/>
                <a:ea typeface="Arial Unicode MS"/>
                <a:cs typeface="Times New Roman" panose="02020603050405020304" pitchFamily="18" charset="0"/>
              </a:rPr>
              <a:t>one: k</a:t>
            </a:r>
            <a:r>
              <a:rPr lang="pl-PL" sz="1200" dirty="0">
                <a:solidFill>
                  <a:srgbClr val="000000"/>
                </a:solidFill>
                <a:latin typeface="Times New Roman" panose="02020603050405020304" pitchFamily="18" charset="0"/>
                <a:ea typeface="Arial Unicode MS"/>
                <a:cs typeface="Times New Roman" panose="02020603050405020304" pitchFamily="18" charset="0"/>
              </a:rPr>
              <a:t>łopoty z pamięcią, skupieniem się, rozdrażnienie można </a:t>
            </a:r>
            <a:r>
              <a:rPr lang="ar-SA" sz="1200" dirty="0">
                <a:solidFill>
                  <a:srgbClr val="000000"/>
                </a:solidFill>
                <a:latin typeface="Times New Roman" panose="02020603050405020304" pitchFamily="18" charset="0"/>
                <a:ea typeface="Arial Unicode MS"/>
                <a:cs typeface="Times New Roman" panose="02020603050405020304" pitchFamily="18" charset="0"/>
              </a:rPr>
              <a:t>“</a:t>
            </a:r>
            <a:r>
              <a:rPr lang="pl-PL" sz="1200" dirty="0">
                <a:solidFill>
                  <a:srgbClr val="000000"/>
                </a:solidFill>
                <a:latin typeface="Times New Roman" panose="02020603050405020304" pitchFamily="18" charset="0"/>
                <a:ea typeface="Arial Unicode MS"/>
                <a:cs typeface="Times New Roman" panose="02020603050405020304" pitchFamily="18" charset="0"/>
              </a:rPr>
              <a:t>tłumaczyć” zmęczeniem lub nauką. Niekt</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re z narkotyk</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w (ekstaza, kleje, amfetamina) mogą jednak wywołać chorobę już po jednorazowym zażyciu.</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MIT: Wystarczy tylko przestać brać, aby nie być uzależnionym.</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PRAWDA:</a:t>
            </a:r>
            <a:r>
              <a:rPr lang="pl-PL" sz="1200" dirty="0">
                <a:solidFill>
                  <a:srgbClr val="000000"/>
                </a:solidFill>
                <a:latin typeface="Times New Roman" panose="02020603050405020304" pitchFamily="18" charset="0"/>
                <a:ea typeface="Arial Unicode MS"/>
                <a:cs typeface="Times New Roman" panose="02020603050405020304" pitchFamily="18" charset="0"/>
              </a:rPr>
              <a:t> Uzależnienie to nie tylko kwestia brania narkotyk</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w, lecz przede wszystkim pewnych zachowań, stylu życia i zafałszowanych uczuć. Dlatego też każdy uzależniony powinien uczęszczać na zajęcia terapeutyczne lub przebywać w ośrodku, gdzie będzie uczył się radzenia sobie z </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problemami        </a:t>
            </a:r>
            <a:r>
              <a:rPr lang="pl-PL" sz="1200" dirty="0">
                <a:solidFill>
                  <a:srgbClr val="000000"/>
                </a:solidFill>
                <a:latin typeface="Times New Roman" panose="02020603050405020304" pitchFamily="18" charset="0"/>
                <a:ea typeface="Arial Unicode MS"/>
                <a:cs typeface="Times New Roman" panose="02020603050405020304" pitchFamily="18" charset="0"/>
              </a:rPr>
              <a:t>i własnymi uczuciami.</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MIT: Uzależniają się tylko słabi ludzie.</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PRAWDA:</a:t>
            </a:r>
            <a:r>
              <a:rPr lang="pl-PL" sz="1200" dirty="0">
                <a:solidFill>
                  <a:srgbClr val="000000"/>
                </a:solidFill>
                <a:latin typeface="Times New Roman" panose="02020603050405020304" pitchFamily="18" charset="0"/>
                <a:ea typeface="Arial Unicode MS"/>
                <a:cs typeface="Times New Roman" panose="02020603050405020304" pitchFamily="18" charset="0"/>
              </a:rPr>
              <a:t> Człowiek uzależnia się nie dlatego, że jest słaby lub silny, lecz w pierwszej kolejności dlatego, że bierze narkotyki, że podoba mu się ich działanie. Nie można też powiedzieć, że ludzie </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          o </a:t>
            </a:r>
            <a:r>
              <a:rPr lang="pl-PL" sz="1200" dirty="0">
                <a:solidFill>
                  <a:srgbClr val="000000"/>
                </a:solidFill>
                <a:latin typeface="Times New Roman" panose="02020603050405020304" pitchFamily="18" charset="0"/>
                <a:ea typeface="Arial Unicode MS"/>
                <a:cs typeface="Times New Roman" panose="02020603050405020304" pitchFamily="18" charset="0"/>
              </a:rPr>
              <a:t>silnej woli mogą brać środki odurzające i nic im się nie </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stanie. Każdy</a:t>
            </a:r>
            <a:r>
              <a:rPr lang="pl-PL" sz="1200" dirty="0">
                <a:solidFill>
                  <a:srgbClr val="000000"/>
                </a:solidFill>
                <a:latin typeface="Times New Roman" panose="02020603050405020304" pitchFamily="18" charset="0"/>
                <a:ea typeface="Arial Unicode MS"/>
                <a:cs typeface="Times New Roman" panose="02020603050405020304" pitchFamily="18" charset="0"/>
              </a:rPr>
              <a:t>, kto zaczyna brać narkotyki, powinien się liczyć z uzależnieniem.</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MIT: Biorę tylko dla przyjemności, nie uzależnię się.</a:t>
            </a:r>
            <a:endParaRPr lang="pl-PL" sz="1200" dirty="0">
              <a:solidFill>
                <a:srgbClr val="000000"/>
              </a:solidFill>
              <a:latin typeface="Times New Roman" panose="02020603050405020304" pitchFamily="18" charset="0"/>
              <a:ea typeface="Arial Unicode MS"/>
              <a:cs typeface="Times New Roman" panose="02020603050405020304" pitchFamily="18" charset="0"/>
            </a:endParaRP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b="1" dirty="0">
                <a:solidFill>
                  <a:srgbClr val="000000"/>
                </a:solidFill>
                <a:latin typeface="Times New Roman" panose="02020603050405020304" pitchFamily="18" charset="0"/>
                <a:ea typeface="Arial Unicode MS"/>
                <a:cs typeface="Times New Roman" panose="02020603050405020304" pitchFamily="18" charset="0"/>
              </a:rPr>
              <a:t>PRAWDA:</a:t>
            </a:r>
            <a:r>
              <a:rPr lang="pl-PL" sz="1200" dirty="0">
                <a:solidFill>
                  <a:srgbClr val="000000"/>
                </a:solidFill>
                <a:latin typeface="Times New Roman" panose="02020603050405020304" pitchFamily="18" charset="0"/>
                <a:ea typeface="Arial Unicode MS"/>
                <a:cs typeface="Times New Roman" panose="02020603050405020304" pitchFamily="18" charset="0"/>
              </a:rPr>
              <a:t> Żaden z narkoman</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w nie zaczął brać, bo chciał się celowo i z premedytacją uzależnić. Uzależnienie pojawia się jak wirus, nie pyta, czy ktoś chcę chorować czy </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nie. Dużą </a:t>
            </a:r>
            <a:r>
              <a:rPr lang="pl-PL" sz="1200" dirty="0">
                <a:solidFill>
                  <a:srgbClr val="000000"/>
                </a:solidFill>
                <a:latin typeface="Times New Roman" panose="02020603050405020304" pitchFamily="18" charset="0"/>
                <a:ea typeface="Arial Unicode MS"/>
                <a:cs typeface="Times New Roman" panose="02020603050405020304" pitchFamily="18" charset="0"/>
              </a:rPr>
              <a:t>naiwnością jest myślenie, że można poprzestać na trzech papierosach tygodniowo lub też braniu amfetaminy dwa razy w tygodniu. W m</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zgu</a:t>
            </a:r>
            <a:r>
              <a:rPr lang="pl-PL" sz="1200" dirty="0">
                <a:solidFill>
                  <a:srgbClr val="000000"/>
                </a:solidFill>
                <a:latin typeface="Times New Roman" panose="02020603050405020304" pitchFamily="18" charset="0"/>
                <a:ea typeface="Arial Unicode MS"/>
                <a:cs typeface="Times New Roman" panose="02020603050405020304" pitchFamily="18" charset="0"/>
              </a:rPr>
              <a:t> osoby biorącej narkotyki po pewnym czasie następuje pewien </a:t>
            </a:r>
            <a:r>
              <a:rPr lang="ar-SA" sz="1200" dirty="0">
                <a:solidFill>
                  <a:srgbClr val="000000"/>
                </a:solidFill>
                <a:latin typeface="Times New Roman" panose="02020603050405020304" pitchFamily="18" charset="0"/>
                <a:ea typeface="Arial Unicode MS"/>
                <a:cs typeface="Times New Roman" panose="02020603050405020304" pitchFamily="18" charset="0"/>
              </a:rPr>
              <a:t>“</a:t>
            </a:r>
            <a:r>
              <a:rPr lang="pl-PL" sz="1200" dirty="0">
                <a:solidFill>
                  <a:srgbClr val="000000"/>
                </a:solidFill>
                <a:latin typeface="Times New Roman" panose="02020603050405020304" pitchFamily="18" charset="0"/>
                <a:ea typeface="Arial Unicode MS"/>
                <a:cs typeface="Times New Roman" panose="02020603050405020304" pitchFamily="18" charset="0"/>
              </a:rPr>
              <a:t>przeskok” (wzrasta tolerancja, organizm zaczyna się uodparniać</a:t>
            </a:r>
            <a:r>
              <a:rPr lang="pl-PL" sz="1200" dirty="0" smtClean="0">
                <a:solidFill>
                  <a:srgbClr val="000000"/>
                </a:solidFill>
                <a:latin typeface="Times New Roman" panose="02020603050405020304" pitchFamily="18" charset="0"/>
                <a:ea typeface="Arial Unicode MS"/>
                <a:cs typeface="Times New Roman" panose="02020603050405020304" pitchFamily="18" charset="0"/>
              </a:rPr>
              <a:t>), po </a:t>
            </a:r>
            <a:r>
              <a:rPr lang="pl-PL" sz="1200" dirty="0" err="1">
                <a:solidFill>
                  <a:srgbClr val="000000"/>
                </a:solidFill>
                <a:latin typeface="Times New Roman" panose="02020603050405020304" pitchFamily="18" charset="0"/>
                <a:ea typeface="Arial Unicode MS"/>
                <a:cs typeface="Times New Roman" panose="02020603050405020304" pitchFamily="18" charset="0"/>
              </a:rPr>
              <a:t>kt</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a:solidFill>
                  <a:srgbClr val="000000"/>
                </a:solidFill>
                <a:latin typeface="Times New Roman" panose="02020603050405020304" pitchFamily="18" charset="0"/>
                <a:ea typeface="Arial Unicode MS"/>
                <a:cs typeface="Times New Roman" panose="02020603050405020304" pitchFamily="18" charset="0"/>
              </a:rPr>
              <a:t>rym nie da się już </a:t>
            </a:r>
            <a:r>
              <a:rPr lang="pl-PL" sz="1200" dirty="0" err="1">
                <a:solidFill>
                  <a:srgbClr val="000000"/>
                </a:solidFill>
                <a:latin typeface="Times New Roman" panose="02020603050405020304" pitchFamily="18" charset="0"/>
                <a:ea typeface="Arial Unicode MS"/>
                <a:cs typeface="Times New Roman" panose="02020603050405020304" pitchFamily="18" charset="0"/>
              </a:rPr>
              <a:t>wr</a:t>
            </a:r>
            <a:r>
              <a:rPr lang="es-ES_tradnl" sz="1200" dirty="0">
                <a:solidFill>
                  <a:srgbClr val="000000"/>
                </a:solidFill>
                <a:latin typeface="Times New Roman" panose="02020603050405020304" pitchFamily="18" charset="0"/>
                <a:ea typeface="Arial Unicode MS"/>
                <a:cs typeface="Times New Roman" panose="02020603050405020304" pitchFamily="18" charset="0"/>
              </a:rPr>
              <a:t>ó</a:t>
            </a:r>
            <a:r>
              <a:rPr lang="pl-PL" sz="1200" dirty="0" err="1">
                <a:solidFill>
                  <a:srgbClr val="000000"/>
                </a:solidFill>
                <a:latin typeface="Times New Roman" panose="02020603050405020304" pitchFamily="18" charset="0"/>
                <a:ea typeface="Arial Unicode MS"/>
                <a:cs typeface="Times New Roman" panose="02020603050405020304" pitchFamily="18" charset="0"/>
              </a:rPr>
              <a:t>cić</a:t>
            </a:r>
            <a:r>
              <a:rPr lang="pl-PL" sz="1200" dirty="0">
                <a:solidFill>
                  <a:srgbClr val="000000"/>
                </a:solidFill>
                <a:latin typeface="Times New Roman" panose="02020603050405020304" pitchFamily="18" charset="0"/>
                <a:ea typeface="Arial Unicode MS"/>
                <a:cs typeface="Times New Roman" panose="02020603050405020304" pitchFamily="18" charset="0"/>
              </a:rPr>
              <a:t> do poprzedniego stanu.</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a:t>
            </a:r>
          </a:p>
          <a:p>
            <a:pPr algn="just">
              <a:tabLst>
                <a:tab pos="449580" algn="l"/>
                <a:tab pos="899160" algn="l"/>
                <a:tab pos="1348740" algn="l"/>
                <a:tab pos="1798320" algn="l"/>
                <a:tab pos="2247900" algn="l"/>
                <a:tab pos="2697480" algn="l"/>
                <a:tab pos="3147060" algn="l"/>
                <a:tab pos="3596640" algn="l"/>
                <a:tab pos="4046220" algn="l"/>
                <a:tab pos="4495800" algn="l"/>
                <a:tab pos="4945380" algn="l"/>
                <a:tab pos="5394960" algn="l"/>
              </a:tabLst>
            </a:pPr>
            <a:r>
              <a:rPr lang="pl-PL" sz="1200" dirty="0">
                <a:solidFill>
                  <a:srgbClr val="000000"/>
                </a:solidFill>
                <a:latin typeface="Times New Roman" panose="02020603050405020304" pitchFamily="18" charset="0"/>
                <a:ea typeface="Arial Unicode MS"/>
                <a:cs typeface="Times New Roman" panose="02020603050405020304" pitchFamily="18" charset="0"/>
              </a:rPr>
              <a:t>   Oprac.</a:t>
            </a:r>
            <a:r>
              <a:rPr lang="nl-NL" sz="1200" dirty="0">
                <a:solidFill>
                  <a:srgbClr val="000000"/>
                </a:solidFill>
                <a:latin typeface="Times New Roman" panose="02020603050405020304" pitchFamily="18" charset="0"/>
                <a:ea typeface="Arial Unicode MS"/>
                <a:cs typeface="Times New Roman" panose="02020603050405020304" pitchFamily="18" charset="0"/>
              </a:rPr>
              <a:t> z: M. Pasek: </a:t>
            </a:r>
            <a:r>
              <a:rPr lang="ar-SA" sz="1200" dirty="0">
                <a:solidFill>
                  <a:srgbClr val="000000"/>
                </a:solidFill>
                <a:latin typeface="Times New Roman" panose="02020603050405020304" pitchFamily="18" charset="0"/>
                <a:ea typeface="Arial Unicode MS"/>
                <a:cs typeface="Times New Roman" panose="02020603050405020304" pitchFamily="18" charset="0"/>
              </a:rPr>
              <a:t>“</a:t>
            </a:r>
            <a:r>
              <a:rPr lang="pl-PL" sz="1200" dirty="0">
                <a:solidFill>
                  <a:srgbClr val="000000"/>
                </a:solidFill>
                <a:latin typeface="Times New Roman" panose="02020603050405020304" pitchFamily="18" charset="0"/>
                <a:ea typeface="Arial Unicode MS"/>
                <a:cs typeface="Times New Roman" panose="02020603050405020304" pitchFamily="18" charset="0"/>
              </a:rPr>
              <a:t>Narkotyki? Na pewno nie moje dziecko” oraz </a:t>
            </a:r>
            <a:r>
              <a:rPr lang="ar-SA" sz="1200" dirty="0">
                <a:solidFill>
                  <a:srgbClr val="000000"/>
                </a:solidFill>
                <a:latin typeface="Times New Roman" panose="02020603050405020304" pitchFamily="18" charset="0"/>
                <a:ea typeface="Arial Unicode MS"/>
                <a:cs typeface="Times New Roman" panose="02020603050405020304" pitchFamily="18" charset="0"/>
              </a:rPr>
              <a:t>“</a:t>
            </a:r>
            <a:r>
              <a:rPr lang="pl-PL" sz="1200" dirty="0">
                <a:solidFill>
                  <a:srgbClr val="000000"/>
                </a:solidFill>
                <a:latin typeface="Times New Roman" panose="02020603050405020304" pitchFamily="18" charset="0"/>
                <a:ea typeface="Arial Unicode MS"/>
                <a:cs typeface="Times New Roman" panose="02020603050405020304" pitchFamily="18" charset="0"/>
              </a:rPr>
              <a:t>Narkotyki! I co dalej...”</a:t>
            </a:r>
          </a:p>
        </p:txBody>
      </p:sp>
    </p:spTree>
    <p:extLst>
      <p:ext uri="{BB962C8B-B14F-4D97-AF65-F5344CB8AC3E}">
        <p14:creationId xmlns:p14="http://schemas.microsoft.com/office/powerpoint/2010/main" val="510996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624" y="0"/>
            <a:ext cx="6636735" cy="8402300"/>
          </a:xfrm>
          <a:prstGeom prst="rect">
            <a:avLst/>
          </a:prstGeom>
        </p:spPr>
        <p:txBody>
          <a:bodyPr wrap="square">
            <a:spAutoFit/>
          </a:bodyPr>
          <a:lstStyle/>
          <a:p>
            <a:pPr algn="ctr"/>
            <a:r>
              <a:rPr lang="pl-PL" sz="1200" b="1" dirty="0">
                <a:solidFill>
                  <a:srgbClr val="526DB0"/>
                </a:solidFill>
                <a:latin typeface="Times New Roman"/>
                <a:ea typeface="Times New Roman"/>
              </a:rPr>
              <a:t>ZAPRZECZENIA DOTYCZĄCE NARKOTYKÓW </a:t>
            </a:r>
            <a:endParaRPr lang="pl-PL" sz="1200" dirty="0">
              <a:solidFill>
                <a:srgbClr val="526DB0"/>
              </a:solidFill>
              <a:latin typeface="Times New Roman"/>
              <a:ea typeface="Times New Roman"/>
            </a:endParaRPr>
          </a:p>
          <a:p>
            <a:pPr algn="ctr"/>
            <a:r>
              <a:rPr lang="pl-PL" sz="1200" b="1" dirty="0">
                <a:solidFill>
                  <a:srgbClr val="526DB0"/>
                </a:solidFill>
                <a:latin typeface="Times New Roman"/>
                <a:ea typeface="Times New Roman"/>
              </a:rPr>
              <a:t>I JAK NA NIE REAGOWAĆ</a:t>
            </a:r>
            <a:endParaRPr lang="pl-PL" sz="1200" dirty="0">
              <a:solidFill>
                <a:srgbClr val="526DB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dirty="0">
                <a:solidFill>
                  <a:srgbClr val="000000"/>
                </a:solidFill>
                <a:latin typeface="Times New Roman"/>
                <a:ea typeface="Times New Roman"/>
              </a:rPr>
              <a:t>	Zaprzeczanie może przybierać różne formy: od zwykłego, prymitywnego wypierania się        po wymyślne, rozbudowane, niezwykle logiczne historie.</a:t>
            </a: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1. Wykręcanie się np. gdy rodzic znalazł się w pokoju dziecka narkotyk</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 To nie moje, musiał to zostawić ktoś ze znajomych</a:t>
            </a:r>
            <a:r>
              <a:rPr lang="pl-PL" sz="1200" dirty="0">
                <a:solidFill>
                  <a:srgbClr val="000000"/>
                </a:solidFill>
                <a:latin typeface="Times New Roman"/>
                <a:ea typeface="Times New Roman"/>
              </a:rPr>
              <a:t> – pada odpowiedź.</a:t>
            </a:r>
          </a:p>
          <a:p>
            <a:pPr algn="just"/>
            <a:r>
              <a:rPr lang="pl-PL" sz="1200" dirty="0">
                <a:solidFill>
                  <a:srgbClr val="000000"/>
                </a:solidFill>
                <a:latin typeface="Times New Roman"/>
                <a:ea typeface="Times New Roman"/>
              </a:rPr>
              <a:t>Rzadko kiedy jest to prawda. Nastolatki bardzo często tłumaczą się, że ktoś im „podrzucił” narkotyk do torby lub dał na przechowanie. To co można zrobić w tym miejscu, to powiedzieć po prostu: </a:t>
            </a:r>
            <a:r>
              <a:rPr lang="pl-PL" sz="1200" dirty="0" smtClean="0">
                <a:solidFill>
                  <a:srgbClr val="000000"/>
                </a:solidFill>
                <a:latin typeface="Times New Roman"/>
                <a:ea typeface="Times New Roman"/>
              </a:rPr>
              <a:t>„nie </a:t>
            </a:r>
            <a:r>
              <a:rPr lang="pl-PL" sz="1200" dirty="0">
                <a:solidFill>
                  <a:srgbClr val="000000"/>
                </a:solidFill>
                <a:latin typeface="Times New Roman"/>
                <a:ea typeface="Times New Roman"/>
              </a:rPr>
              <a:t>wierzę </a:t>
            </a:r>
            <a:r>
              <a:rPr lang="pl-PL" sz="1200" dirty="0" smtClean="0">
                <a:solidFill>
                  <a:srgbClr val="000000"/>
                </a:solidFill>
                <a:latin typeface="Times New Roman"/>
                <a:ea typeface="Times New Roman"/>
              </a:rPr>
              <a:t>Ci.”</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2. Pomniejszanie problemu</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Palę tylko „trawkę”, od tego nie można się uzależnić</a:t>
            </a:r>
            <a:r>
              <a:rPr lang="pl-PL" sz="1200" dirty="0">
                <a:solidFill>
                  <a:srgbClr val="000000"/>
                </a:solidFill>
                <a:latin typeface="Times New Roman"/>
                <a:ea typeface="Times New Roman"/>
              </a:rPr>
              <a:t> – mówi dziecko.</a:t>
            </a:r>
          </a:p>
          <a:p>
            <a:pPr algn="just"/>
            <a:r>
              <a:rPr lang="pl-PL" sz="1200" dirty="0">
                <a:solidFill>
                  <a:srgbClr val="000000"/>
                </a:solidFill>
                <a:latin typeface="Times New Roman"/>
                <a:ea typeface="Times New Roman"/>
              </a:rPr>
              <a:t>Co może powiedzieć rodzic? „Nie zgadzam się z tobą i jeśli chcesz, możemy sprawdzić w paru książkach, jakie są skutki przyjmowania narkotyków”.</a:t>
            </a:r>
          </a:p>
          <a:p>
            <a:pPr algn="just"/>
            <a:r>
              <a:rPr lang="pl-PL" sz="1200" i="1" dirty="0">
                <a:solidFill>
                  <a:srgbClr val="000000"/>
                </a:solidFill>
                <a:latin typeface="Times New Roman"/>
                <a:ea typeface="Times New Roman"/>
              </a:rPr>
              <a:t>[Uwaga: „Trawka” czyli marihuana należy do narkotyków, a nie ma narkotyków, które nie uzależniają. Dobrze jest być przygotowanym i wiedzieć coś więcej na temat marihuany, choćby to, że obecne odmiany są o wiele silniejsze od tych, sprzedawanych jeszcze 10 lat temu. Pomijając fakt, że 64 % narkomanów </a:t>
            </a:r>
            <a:r>
              <a:rPr lang="pl-PL" sz="1200" i="1" dirty="0" err="1">
                <a:solidFill>
                  <a:srgbClr val="000000"/>
                </a:solidFill>
                <a:latin typeface="Times New Roman"/>
                <a:ea typeface="Times New Roman"/>
              </a:rPr>
              <a:t>opiatowych</a:t>
            </a:r>
            <a:r>
              <a:rPr lang="pl-PL" sz="1200" i="1" dirty="0">
                <a:solidFill>
                  <a:srgbClr val="000000"/>
                </a:solidFill>
                <a:latin typeface="Times New Roman"/>
                <a:ea typeface="Times New Roman"/>
              </a:rPr>
              <a:t> zaczynało od trawki, to paląc tylko „marychę” też można dojść do zaawansowanego uzależnienia.]</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3. Uogólnianie</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Teraz wszyscy to robią.</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Po pierwsze: nie wszyscy. Możesz zaproponować sprawdzenie w roczniku statystycznym,                      ilu nastolatków bierze narkotyki. Po drugie, branie narkotyków nie ma nic wspólnego                             np. z powszechnym obowiązkiem nauki, któremu należy się bezwzględnie podporządkować. Jeżeli dziecko bierze, bo tak robią inni, można porozmawiać z nim o konformizmie, zależności od innych ludzi.</a:t>
            </a: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4. Intelektualizowanie</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Ludzie od wieków zażywali narkotyki. W innych kulturach jest to całkiem naturalne...</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Być może w innych kulturach i u innych ludzi. Nie ma sensu wchodzenie w tego typu filozofowanie        – można powiedzieć. – W tym momencie rozmawiamy konkretnie o tobie i zasadach panujących             w tym domu. Jedna z nich brzmi: żadnych narkotyków.</a:t>
            </a:r>
          </a:p>
          <a:p>
            <a:pPr algn="just"/>
            <a:r>
              <a:rPr lang="pl-PL" sz="1200" dirty="0">
                <a:solidFill>
                  <a:srgbClr val="000000"/>
                </a:solidFill>
                <a:latin typeface="Times New Roman"/>
                <a:ea typeface="Times New Roman"/>
              </a:rPr>
              <a:t> </a:t>
            </a:r>
          </a:p>
          <a:p>
            <a:pPr algn="just"/>
            <a:r>
              <a:rPr lang="pl-PL" sz="1200" b="1" dirty="0">
                <a:solidFill>
                  <a:srgbClr val="000000"/>
                </a:solidFill>
                <a:latin typeface="Times New Roman"/>
                <a:ea typeface="Times New Roman"/>
              </a:rPr>
              <a:t>5. Racjonalizowanie</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To mi pomaga rozwijać własną osobowość. </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Jeszcze nikomu nie udało się rozwinąć osobowości przy pomocy narkotyków, nie niszcząc jej jednocześnie. Narkotyzowanie się to tłumaczenie uczuć i świadomości. Tylko na trzeźwo człowiek jest w stanie doświadczyć własnych zalet i wad, pokonać problemy. A co do tzw. „narkotycznych artystów” (Jim Morrison, Witkacy, Janis Joplin) – wystarczy prześledzić ich twórczość, która z czasem była coraz bardziej monotonna i mniej odkrywcza, wystarczy przeczytać o przedwczesnej śmierci wskutek wycieńczenia lub przedawkowania aby pojąć, że przecież nie o to chodzi w rozwoju osobowości.</a:t>
            </a:r>
          </a:p>
          <a:p>
            <a:pPr algn="just"/>
            <a:r>
              <a:rPr lang="pl-PL" sz="1200" dirty="0">
                <a:solidFill>
                  <a:srgbClr val="000000"/>
                </a:solidFill>
                <a:latin typeface="Times New Roman"/>
                <a:ea typeface="Times New Roman"/>
              </a:rPr>
              <a:t> </a:t>
            </a:r>
          </a:p>
        </p:txBody>
      </p:sp>
    </p:spTree>
    <p:extLst>
      <p:ext uri="{BB962C8B-B14F-4D97-AF65-F5344CB8AC3E}">
        <p14:creationId xmlns:p14="http://schemas.microsoft.com/office/powerpoint/2010/main" val="2378014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8640" y="179512"/>
            <a:ext cx="6480720" cy="8987076"/>
          </a:xfrm>
          <a:prstGeom prst="rect">
            <a:avLst/>
          </a:prstGeom>
        </p:spPr>
        <p:txBody>
          <a:bodyPr wrap="square">
            <a:spAutoFit/>
          </a:bodyPr>
          <a:lstStyle/>
          <a:p>
            <a:pPr algn="just"/>
            <a:r>
              <a:rPr lang="pl-PL" sz="1200" b="1" dirty="0">
                <a:solidFill>
                  <a:srgbClr val="000000"/>
                </a:solidFill>
                <a:latin typeface="Times New Roman"/>
                <a:ea typeface="Times New Roman"/>
              </a:rPr>
              <a:t>6. Obwinianie</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Gdybyście mnie do tego zmusili, to nigdy bym tego nie robił</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To bardzo mocne zadanie, rodzące wiele wyrzutów i poczucia winy u rodziców. Ale o to przecież mówiącemu chodzi. Nawet jeżeli popełniliście jakieś błędy, to nie da się ich teraz odwrócić. Uzależnienie jest chorobą postępującą i chroniczną, i to właśnie nim należy się w tej chwili zająć,         a nie rozpatrywaniem popełnionych w przeszłości błędów. Możesz też powiedzieć: </a:t>
            </a:r>
            <a:r>
              <a:rPr lang="pl-PL" sz="1200" i="1" dirty="0">
                <a:solidFill>
                  <a:srgbClr val="000000"/>
                </a:solidFill>
                <a:latin typeface="Times New Roman"/>
                <a:ea typeface="Times New Roman"/>
              </a:rPr>
              <a:t>„Zauważyłam,      że mówisz często, że to przez nas bierzesz narkotyki, to brzmi tak, jak byśmy my zmuszali ciebie do tego. Wiem, że czasem nie jest nam razem łatwo, ale to ty wybrałeś taki sposób radzenia sobie               z sytuacją. Ja myślę, że są inne, np. szczera, wspólna rozmowa.”</a:t>
            </a:r>
          </a:p>
          <a:p>
            <a:pPr algn="just"/>
            <a:endParaRPr lang="pl-PL" sz="1200" i="1" dirty="0">
              <a:solidFill>
                <a:srgbClr val="000000"/>
              </a:solidFill>
              <a:latin typeface="Times New Roman"/>
              <a:ea typeface="Times New Roman"/>
            </a:endParaRPr>
          </a:p>
          <a:p>
            <a:pPr algn="just"/>
            <a:r>
              <a:rPr lang="pl-PL" sz="1200" b="1" dirty="0">
                <a:solidFill>
                  <a:srgbClr val="000000"/>
                </a:solidFill>
                <a:latin typeface="Times New Roman"/>
                <a:ea typeface="Times New Roman"/>
              </a:rPr>
              <a:t>7. Wypieranie</a:t>
            </a:r>
            <a:endParaRPr lang="pl-PL" sz="1200" dirty="0">
              <a:solidFill>
                <a:srgbClr val="000000"/>
              </a:solidFill>
              <a:latin typeface="Times New Roman"/>
              <a:ea typeface="Times New Roman"/>
            </a:endParaRPr>
          </a:p>
          <a:p>
            <a:pPr algn="just"/>
            <a:r>
              <a:rPr lang="pl-PL" sz="1200" i="1" dirty="0">
                <a:solidFill>
                  <a:srgbClr val="000000"/>
                </a:solidFill>
                <a:latin typeface="Times New Roman"/>
                <a:ea typeface="Times New Roman"/>
              </a:rPr>
              <a:t>Jestem silny, kontroluję sytuację, nigdy się nie uzależnię.</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Mówiąc w ten sposób dziecko broni się przed przyjęciem prawdy, że może być uzależnione. Nie ma ludzi odpornych na uzależnienie. Każdy, kto bierze narkotyki, w końcu się do nich przyzwyczaja          i staje się zależny. Nikt też nie zaczyna brać narkotyków z myślą o tym, aby się uzależnić.            Każdy myśli o tym, że będzie potrafił zapanować nad swoim nałogiem.</a:t>
            </a:r>
          </a:p>
          <a:p>
            <a:pPr algn="just"/>
            <a:r>
              <a:rPr lang="pl-PL" sz="1200" dirty="0">
                <a:solidFill>
                  <a:srgbClr val="000000"/>
                </a:solidFill>
                <a:latin typeface="Times New Roman"/>
                <a:ea typeface="Times New Roman"/>
              </a:rPr>
              <a:t> </a:t>
            </a:r>
          </a:p>
          <a:p>
            <a:pPr algn="just"/>
            <a:r>
              <a:rPr lang="pl-PL" sz="1200" dirty="0">
                <a:solidFill>
                  <a:srgbClr val="000000"/>
                </a:solidFill>
                <a:latin typeface="Times New Roman"/>
                <a:ea typeface="Times New Roman"/>
              </a:rPr>
              <a:t> </a:t>
            </a:r>
          </a:p>
          <a:p>
            <a:pPr algn="just"/>
            <a:r>
              <a:rPr lang="pl-PL" sz="1600" b="1" dirty="0">
                <a:solidFill>
                  <a:srgbClr val="FF0000"/>
                </a:solidFill>
                <a:latin typeface="Times New Roman"/>
                <a:ea typeface="Times New Roman"/>
              </a:rPr>
              <a:t>Pamiętaj !</a:t>
            </a:r>
            <a:endParaRPr lang="pl-PL" sz="1200" dirty="0">
              <a:solidFill>
                <a:srgbClr val="FF000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dirty="0">
                <a:solidFill>
                  <a:srgbClr val="000000"/>
                </a:solidFill>
                <a:latin typeface="Times New Roman"/>
                <a:ea typeface="Times New Roman"/>
              </a:rPr>
              <a:t>     Człowiek uzależniony manipuluje własnym otoczeniem, próbuje utrzymać status quo, osłabić czujność tych, którzy mogą zabronić mu jego „przyjemności”. Najczęściej stosuje różne zapewnienia („sam sobie poradzę, nie potrzebuję pomocy”, „to po raz ostatni”), stara się wzbudzić u rodziców poczucie winy („to przez ciebie, tak mnie wychowałaś”). Próbuje różnych ról i gier. Rodzice przyjmujący wymówki, odsuwający od siebie prawdę, zaprzeczają bardzo podobnie jak sam uzależniony. Zaprzeczają oczywiście z miłości do dziecka, z obawy przed prawdą, z narastającego poczucia winy. Tego typu zachowania ojca czy matki sprawiają, że choroba dziecka pogłębia się.       Ich usprawiedliwienia i zaprzeczenia wspomagają uzależnienie ponieważ zapewniają mu komfort brania. Pisze o tym matka narkomana:</a:t>
            </a:r>
          </a:p>
          <a:p>
            <a:pPr algn="just"/>
            <a:r>
              <a:rPr lang="pl-PL" sz="1200" dirty="0">
                <a:solidFill>
                  <a:srgbClr val="000000"/>
                </a:solidFill>
                <a:latin typeface="Times New Roman"/>
                <a:ea typeface="Times New Roman"/>
              </a:rPr>
              <a:t> </a:t>
            </a:r>
          </a:p>
          <a:p>
            <a:pPr algn="just"/>
            <a:r>
              <a:rPr lang="pl-PL" sz="1100" b="1" i="1" dirty="0">
                <a:solidFill>
                  <a:srgbClr val="000000"/>
                </a:solidFill>
                <a:latin typeface="Times New Roman"/>
                <a:ea typeface="Times New Roman"/>
              </a:rPr>
              <a:t>„Przez dłuższy czas nic nie rozumiałam. Kiedy syn mówił, że to było po raz ostatni, to mu wierzyłam. Biegałam do lekarzy, prosiłam o zwolnienia z lekcji, żeby nikt się nie dowiedział. Póki jeszcze chodził do szkoły,               to zawsze starałem się coś wymyślić dla nauczycieli. Prałam mu koszule i spodnie, podgrzewałam obiady lub robiłam kolację o pierwszej w nocy. Myślałam sobie, że dzięki temu nie stoczy się tak szybko na dno i pewnego dnia zmądrzeje. Tymczasem syn brał dalej i to coraz więcej. Bo niby dlaczego miałby przestać? Wszystko (oprócz narkotyków) miał przecież podstawione pod nos. Prawdziwy komfort brania – jak mówią specjaliści.”</a:t>
            </a:r>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dirty="0">
                <a:solidFill>
                  <a:srgbClr val="000000"/>
                </a:solidFill>
                <a:latin typeface="Times New Roman"/>
                <a:ea typeface="Times New Roman"/>
              </a:rPr>
              <a:t> </a:t>
            </a:r>
          </a:p>
          <a:p>
            <a:pPr algn="just"/>
            <a:r>
              <a:rPr lang="pl-PL" sz="1600" b="1" dirty="0">
                <a:solidFill>
                  <a:srgbClr val="FF0000"/>
                </a:solidFill>
                <a:latin typeface="Times New Roman"/>
                <a:ea typeface="Times New Roman"/>
              </a:rPr>
              <a:t>Nie zwlekaj!</a:t>
            </a:r>
            <a:endParaRPr lang="pl-PL" sz="1200" dirty="0">
              <a:solidFill>
                <a:srgbClr val="FF0000"/>
              </a:solidFill>
              <a:latin typeface="Times New Roman"/>
              <a:ea typeface="Times New Roman"/>
            </a:endParaRPr>
          </a:p>
          <a:p>
            <a:pPr algn="just"/>
            <a:r>
              <a:rPr lang="pl-PL" sz="1200" dirty="0">
                <a:solidFill>
                  <a:srgbClr val="000000"/>
                </a:solidFill>
                <a:latin typeface="Times New Roman"/>
                <a:ea typeface="Times New Roman"/>
              </a:rPr>
              <a:t> </a:t>
            </a:r>
          </a:p>
          <a:p>
            <a:pPr algn="just"/>
            <a:r>
              <a:rPr lang="pl-PL" sz="1200" dirty="0">
                <a:solidFill>
                  <a:srgbClr val="000000"/>
                </a:solidFill>
                <a:latin typeface="Times New Roman"/>
                <a:ea typeface="Times New Roman"/>
              </a:rPr>
              <a:t>	Wielu rodziców próbuje na własną rękę radzić sobie z uzależnieniem syna lub córki. Smutna prawda polega na tym, że rodzice jako osoby współuzależnione są zwykle najmniej skutecznymi terapeutami. Najlepiej od razu skierować się do specjalisty - osoby, która pomoże rozpoznać stopień uzależnienia dziecka i rozpocznie terapię. Nie warto czekać aż kryzys narośnie!</a:t>
            </a:r>
          </a:p>
          <a:p>
            <a:pPr algn="just"/>
            <a:r>
              <a:rPr lang="pl-PL" sz="1200" dirty="0">
                <a:solidFill>
                  <a:srgbClr val="000000"/>
                </a:solidFill>
                <a:latin typeface="Times New Roman"/>
                <a:ea typeface="Times New Roman"/>
              </a:rPr>
              <a:t> </a:t>
            </a:r>
          </a:p>
          <a:p>
            <a:pPr algn="r"/>
            <a:r>
              <a:rPr lang="pl-PL" sz="1200" dirty="0">
                <a:solidFill>
                  <a:srgbClr val="000000"/>
                </a:solidFill>
                <a:latin typeface="Times New Roman"/>
                <a:ea typeface="Times New Roman"/>
              </a:rPr>
              <a:t>(Opracowano na podst.:  M. Pasek – „Narkotyki? Na pewno nie moje dziecko!”)</a:t>
            </a:r>
          </a:p>
          <a:p>
            <a:pPr algn="just"/>
            <a:endParaRPr lang="pl-PL" sz="1200" dirty="0">
              <a:solidFill>
                <a:srgbClr val="000000"/>
              </a:solidFill>
              <a:latin typeface="Times New Roman"/>
              <a:ea typeface="Times New Roman"/>
            </a:endParaRPr>
          </a:p>
          <a:p>
            <a:pPr algn="just"/>
            <a:r>
              <a:rPr lang="pl-PL" sz="1200" dirty="0">
                <a:solidFill>
                  <a:srgbClr val="000000"/>
                </a:solidFill>
                <a:latin typeface="Times New Roman"/>
                <a:ea typeface="Times New Roman"/>
              </a:rPr>
              <a:t> </a:t>
            </a:r>
          </a:p>
        </p:txBody>
      </p:sp>
    </p:spTree>
    <p:extLst>
      <p:ext uri="{BB962C8B-B14F-4D97-AF65-F5344CB8AC3E}">
        <p14:creationId xmlns:p14="http://schemas.microsoft.com/office/powerpoint/2010/main" val="1519140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1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2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4.xml><?xml version="1.0" encoding="utf-8"?>
<a:theme xmlns:a="http://schemas.openxmlformats.org/drawingml/2006/main" name="3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5.xml><?xml version="1.0" encoding="utf-8"?>
<a:theme xmlns:a="http://schemas.openxmlformats.org/drawingml/2006/main" name="4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6.xml><?xml version="1.0" encoding="utf-8"?>
<a:theme xmlns:a="http://schemas.openxmlformats.org/drawingml/2006/main" name="6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7.xml><?xml version="1.0" encoding="utf-8"?>
<a:theme xmlns:a="http://schemas.openxmlformats.org/drawingml/2006/main" name="7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8.xml><?xml version="1.0" encoding="utf-8"?>
<a:theme xmlns:a="http://schemas.openxmlformats.org/drawingml/2006/main" name="8_Podstawowy">
  <a:themeElements>
    <a:clrScheme name="Podstawowy">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odstawowy">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dstawowy">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9.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289</Words>
  <Application>Microsoft Office PowerPoint</Application>
  <PresentationFormat>Pokaz na ekranie (4:3)</PresentationFormat>
  <Paragraphs>221</Paragraphs>
  <Slides>9</Slides>
  <Notes>0</Notes>
  <HiddenSlides>0</HiddenSlides>
  <MMClips>0</MMClips>
  <ScaleCrop>false</ScaleCrop>
  <HeadingPairs>
    <vt:vector size="4" baseType="variant">
      <vt:variant>
        <vt:lpstr>Motyw</vt:lpstr>
      </vt:variant>
      <vt:variant>
        <vt:i4>8</vt:i4>
      </vt:variant>
      <vt:variant>
        <vt:lpstr>Tytuły slajdów</vt:lpstr>
      </vt:variant>
      <vt:variant>
        <vt:i4>9</vt:i4>
      </vt:variant>
    </vt:vector>
  </HeadingPairs>
  <TitlesOfParts>
    <vt:vector size="17" baseType="lpstr">
      <vt:lpstr>Podstawowy</vt:lpstr>
      <vt:lpstr>1_Podstawowy</vt:lpstr>
      <vt:lpstr>2_Podstawowy</vt:lpstr>
      <vt:lpstr>3_Podstawowy</vt:lpstr>
      <vt:lpstr>4_Podstawowy</vt:lpstr>
      <vt:lpstr>6_Podstawowy</vt:lpstr>
      <vt:lpstr>7_Podstawowy</vt:lpstr>
      <vt:lpstr>8_Podstawowy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Chmiel</dc:creator>
  <cp:lastModifiedBy>Monika Chmiel</cp:lastModifiedBy>
  <cp:revision>7</cp:revision>
  <dcterms:created xsi:type="dcterms:W3CDTF">2021-12-15T06:45:49Z</dcterms:created>
  <dcterms:modified xsi:type="dcterms:W3CDTF">2021-12-16T07:49:00Z</dcterms:modified>
</cp:coreProperties>
</file>