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12"/>
  </p:notesMasterIdLst>
  <p:sldIdLst>
    <p:sldId id="271" r:id="rId2"/>
    <p:sldId id="275" r:id="rId3"/>
    <p:sldId id="276" r:id="rId4"/>
    <p:sldId id="277" r:id="rId5"/>
    <p:sldId id="278" r:id="rId6"/>
    <p:sldId id="279" r:id="rId7"/>
    <p:sldId id="280" r:id="rId8"/>
    <p:sldId id="282" r:id="rId9"/>
    <p:sldId id="283" r:id="rId10"/>
    <p:sldId id="284" r:id="rId11"/>
  </p:sldIdLst>
  <p:sldSz cx="6858000" cy="9144000" type="screen4x3"/>
  <p:notesSz cx="6858000"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12"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5A56926E-1679-4E46-B807-16D9BB00FB86}" type="datetimeFigureOut">
              <a:rPr lang="pl-PL" smtClean="0"/>
              <a:t>2021-12-15</a:t>
            </a:fld>
            <a:endParaRPr lang="pl-PL"/>
          </a:p>
        </p:txBody>
      </p:sp>
      <p:sp>
        <p:nvSpPr>
          <p:cNvPr id="4" name="Symbol zastępczy obrazu slajdu 3"/>
          <p:cNvSpPr>
            <a:spLocks noGrp="1" noRot="1" noChangeAspect="1"/>
          </p:cNvSpPr>
          <p:nvPr>
            <p:ph type="sldImg" idx="2"/>
          </p:nvPr>
        </p:nvSpPr>
        <p:spPr>
          <a:xfrm>
            <a:off x="2033588" y="744538"/>
            <a:ext cx="27908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B78A61C7-6271-43B0-9982-3765FDBFE2DC}" type="slidenum">
              <a:rPr lang="pl-PL" smtClean="0"/>
              <a:t>‹#›</a:t>
            </a:fld>
            <a:endParaRPr lang="pl-PL"/>
          </a:p>
        </p:txBody>
      </p:sp>
    </p:spTree>
    <p:extLst>
      <p:ext uri="{BB962C8B-B14F-4D97-AF65-F5344CB8AC3E}">
        <p14:creationId xmlns:p14="http://schemas.microsoft.com/office/powerpoint/2010/main" val="170728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t>2021-12-15</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t>2021-12-15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900A0A-7264-4C52-A4F0-C451F7611204}"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t>2021-12-15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900A0A-7264-4C52-A4F0-C451F7611204}"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t>2021-12-15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900A0A-7264-4C52-A4F0-C451F7611204}"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t>2021-12-15</a:t>
            </a:fld>
            <a:endParaRPr lang="pl-PL"/>
          </a:p>
        </p:txBody>
      </p:sp>
      <p:sp>
        <p:nvSpPr>
          <p:cNvPr id="8" name="Slide Number Placeholder 7"/>
          <p:cNvSpPr>
            <a:spLocks noGrp="1"/>
          </p:cNvSpPr>
          <p:nvPr>
            <p:ph type="sldNum" sz="quarter" idx="11"/>
          </p:nvPr>
        </p:nvSpPr>
        <p:spPr/>
        <p:txBody>
          <a:bodyPr/>
          <a:lstStyle/>
          <a:p>
            <a:fld id="{96900A0A-7264-4C52-A4F0-C451F7611204}" type="slidenum">
              <a:rPr lang="pl-PL" smtClean="0"/>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t>2021-12-15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6900A0A-7264-4C52-A4F0-C451F7611204}"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t>2021-12-15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6900A0A-7264-4C52-A4F0-C451F7611204}"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t>2021-12-15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6900A0A-7264-4C52-A4F0-C451F7611204}"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t>2021-12-15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6900A0A-7264-4C52-A4F0-C451F7611204}"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t>2021-12-15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6900A0A-7264-4C52-A4F0-C451F7611204}" type="slidenum">
              <a:rPr lang="pl-PL" smtClean="0"/>
              <a:t>‹#›</a:t>
            </a:fld>
            <a:endParaRPr lang="pl-PL"/>
          </a:p>
        </p:txBody>
      </p:sp>
      <p:sp>
        <p:nvSpPr>
          <p:cNvPr id="8" name="Title 7"/>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t>2021-12-15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t>‹#›</a:t>
            </a:fld>
            <a:endParaRPr lang="pl-PL"/>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t>2021-12-15</a:t>
            </a:fld>
            <a:endParaRPr lang="pl-PL"/>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t>‹#›</a:t>
            </a:fld>
            <a:endParaRPr lang="pl-PL"/>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6632" y="107504"/>
            <a:ext cx="6552728" cy="8725466"/>
          </a:xfrm>
          <a:prstGeom prst="rect">
            <a:avLst/>
          </a:prstGeom>
        </p:spPr>
        <p:txBody>
          <a:bodyPr wrap="square">
            <a:spAutoFit/>
          </a:bodyPr>
          <a:lstStyle/>
          <a:p>
            <a:pPr algn="ctr">
              <a:spcAft>
                <a:spcPts val="0"/>
              </a:spcAft>
            </a:pPr>
            <a:r>
              <a:rPr lang="pl-PL" sz="1100" b="1" u="sng" dirty="0">
                <a:solidFill>
                  <a:schemeClr val="accent3"/>
                </a:solidFill>
                <a:latin typeface="Times New Roman" panose="02020603050405020304" pitchFamily="18" charset="0"/>
                <a:ea typeface="Times New Roman"/>
                <a:cs typeface="Times New Roman" panose="02020603050405020304" pitchFamily="18" charset="0"/>
              </a:rPr>
              <a:t>Lista sygnałów ostrzegawczych</a:t>
            </a:r>
            <a:endParaRPr lang="pl-PL" sz="1100" dirty="0">
              <a:solidFill>
                <a:schemeClr val="accent3"/>
              </a:solidFill>
              <a:latin typeface="Times New Roman" panose="02020603050405020304" pitchFamily="18" charset="0"/>
              <a:ea typeface="Times New Roman"/>
              <a:cs typeface="Times New Roman" panose="02020603050405020304" pitchFamily="18" charset="0"/>
            </a:endParaRPr>
          </a:p>
          <a:p>
            <a:pPr algn="ctr">
              <a:spcAft>
                <a:spcPts val="0"/>
              </a:spcAft>
            </a:pPr>
            <a:r>
              <a:rPr lang="pl-PL" sz="1100" b="1" dirty="0">
                <a:latin typeface="Times New Roman" panose="02020603050405020304" pitchFamily="18" charset="0"/>
                <a:ea typeface="Times New Roman"/>
                <a:cs typeface="Times New Roman" panose="02020603050405020304" pitchFamily="18" charset="0"/>
              </a:rPr>
              <a:t> </a:t>
            </a:r>
            <a:endParaRPr lang="pl-PL" sz="1100" dirty="0">
              <a:latin typeface="Times New Roman" panose="02020603050405020304" pitchFamily="18" charset="0"/>
              <a:ea typeface="Times New Roman"/>
              <a:cs typeface="Times New Roman" panose="02020603050405020304" pitchFamily="18" charset="0"/>
            </a:endParaRP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ktoś </a:t>
            </a:r>
            <a:r>
              <a:rPr lang="pl-PL" sz="1100" b="1" dirty="0">
                <a:latin typeface="Times New Roman" panose="02020603050405020304" pitchFamily="18" charset="0"/>
                <a:ea typeface="Times New Roman"/>
                <a:cs typeface="Times New Roman" panose="02020603050405020304" pitchFamily="18" charset="0"/>
              </a:rPr>
              <a:t>pije pomimo szkód </a:t>
            </a:r>
            <a:r>
              <a:rPr lang="pl-PL" sz="1100" dirty="0">
                <a:latin typeface="Times New Roman" panose="02020603050405020304" pitchFamily="18" charset="0"/>
                <a:ea typeface="Times New Roman"/>
                <a:cs typeface="Times New Roman" panose="02020603050405020304" pitchFamily="18" charset="0"/>
              </a:rPr>
              <a:t>spowodowanych przez picie.</a:t>
            </a: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ktoś </a:t>
            </a:r>
            <a:r>
              <a:rPr lang="pl-PL" sz="1100" b="1" dirty="0">
                <a:latin typeface="Times New Roman" panose="02020603050405020304" pitchFamily="18" charset="0"/>
                <a:ea typeface="Times New Roman"/>
                <a:cs typeface="Times New Roman" panose="02020603050405020304" pitchFamily="18" charset="0"/>
              </a:rPr>
              <a:t>jednorazowo wypija większe ilości</a:t>
            </a:r>
            <a:r>
              <a:rPr lang="pl-PL" sz="1100" dirty="0">
                <a:latin typeface="Times New Roman" panose="02020603050405020304" pitchFamily="18" charset="0"/>
                <a:ea typeface="Times New Roman"/>
                <a:cs typeface="Times New Roman" panose="02020603050405020304" pitchFamily="18" charset="0"/>
              </a:rPr>
              <a:t> płynów zawierających powyżej 100 gramów ETOH </a:t>
            </a:r>
            <a:r>
              <a:rPr lang="pl-PL" sz="1100" dirty="0" smtClean="0">
                <a:latin typeface="Times New Roman" panose="02020603050405020304" pitchFamily="18" charset="0"/>
                <a:ea typeface="Times New Roman"/>
                <a:cs typeface="Times New Roman" panose="02020603050405020304" pitchFamily="18" charset="0"/>
              </a:rPr>
              <a:t>           (</a:t>
            </a:r>
            <a:r>
              <a:rPr lang="pl-PL" sz="1100" dirty="0">
                <a:latin typeface="Times New Roman" panose="02020603050405020304" pitchFamily="18" charset="0"/>
                <a:ea typeface="Times New Roman"/>
                <a:cs typeface="Times New Roman" panose="02020603050405020304" pitchFamily="18" charset="0"/>
              </a:rPr>
              <a:t>5 dużych piw lub jeden litr wina, ćwierć litra wódki).</a:t>
            </a: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ktoś </a:t>
            </a:r>
            <a:r>
              <a:rPr lang="pl-PL" sz="1100" b="1" dirty="0">
                <a:latin typeface="Times New Roman" panose="02020603050405020304" pitchFamily="18" charset="0"/>
                <a:ea typeface="Times New Roman"/>
                <a:cs typeface="Times New Roman" panose="02020603050405020304" pitchFamily="18" charset="0"/>
              </a:rPr>
              <a:t>regularnie codziennie wypija</a:t>
            </a:r>
            <a:r>
              <a:rPr lang="pl-PL" sz="1100" dirty="0">
                <a:latin typeface="Times New Roman" panose="02020603050405020304" pitchFamily="18" charset="0"/>
                <a:ea typeface="Times New Roman"/>
                <a:cs typeface="Times New Roman" panose="02020603050405020304" pitchFamily="18" charset="0"/>
              </a:rPr>
              <a:t> więcej niż 20 gramów ETOH (2 piwa lub lampki wina lub kieliszek wódki) lub gdy zaczyna dzień od picia alkoholu (np. poranne piwo).  </a:t>
            </a: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ktoś </a:t>
            </a:r>
            <a:r>
              <a:rPr lang="pl-PL" sz="1100" b="1" dirty="0">
                <a:latin typeface="Times New Roman" panose="02020603050405020304" pitchFamily="18" charset="0"/>
                <a:ea typeface="Times New Roman"/>
                <a:cs typeface="Times New Roman" panose="02020603050405020304" pitchFamily="18" charset="0"/>
              </a:rPr>
              <a:t>„klinuje”</a:t>
            </a:r>
            <a:r>
              <a:rPr lang="pl-PL" sz="1100" dirty="0">
                <a:latin typeface="Times New Roman" panose="02020603050405020304" pitchFamily="18" charset="0"/>
                <a:ea typeface="Times New Roman"/>
                <a:cs typeface="Times New Roman" panose="02020603050405020304" pitchFamily="18" charset="0"/>
              </a:rPr>
              <a:t>, czyli używa alkoholu do usuwania przykrych skutków poprzedniego </a:t>
            </a:r>
            <a:r>
              <a:rPr lang="pl-PL" sz="1100" dirty="0" smtClean="0">
                <a:latin typeface="Times New Roman" panose="02020603050405020304" pitchFamily="18" charset="0"/>
                <a:ea typeface="Times New Roman"/>
                <a:cs typeface="Times New Roman" panose="02020603050405020304" pitchFamily="18" charset="0"/>
              </a:rPr>
              <a:t>picia, a </a:t>
            </a:r>
            <a:r>
              <a:rPr lang="pl-PL" sz="1100" dirty="0">
                <a:latin typeface="Times New Roman" panose="02020603050405020304" pitchFamily="18" charset="0"/>
                <a:ea typeface="Times New Roman"/>
                <a:cs typeface="Times New Roman" panose="02020603050405020304" pitchFamily="18" charset="0"/>
              </a:rPr>
              <a:t>więc sięga po alkohol z samego rana po intensywnym piciu wieczorem.</a:t>
            </a: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ktoś </a:t>
            </a:r>
            <a:r>
              <a:rPr lang="pl-PL" sz="1100" b="1" dirty="0">
                <a:latin typeface="Times New Roman" panose="02020603050405020304" pitchFamily="18" charset="0"/>
                <a:ea typeface="Times New Roman"/>
                <a:cs typeface="Times New Roman" panose="02020603050405020304" pitchFamily="18" charset="0"/>
              </a:rPr>
              <a:t>pije alkohol w samotności</a:t>
            </a:r>
            <a:r>
              <a:rPr lang="pl-PL" sz="1100" dirty="0">
                <a:latin typeface="Times New Roman" panose="02020603050405020304" pitchFamily="18" charset="0"/>
                <a:ea typeface="Times New Roman"/>
                <a:cs typeface="Times New Roman" panose="02020603050405020304" pitchFamily="18" charset="0"/>
              </a:rPr>
              <a:t> oraz w sytuacjach, gdy odczuwa zmęczenie, dolegliwości fizyczne, smutek i cierpienie.</a:t>
            </a: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a:t>
            </a:r>
            <a:r>
              <a:rPr lang="pl-PL" sz="1100" b="1" dirty="0">
                <a:latin typeface="Times New Roman" panose="02020603050405020304" pitchFamily="18" charset="0"/>
                <a:ea typeface="Times New Roman"/>
                <a:cs typeface="Times New Roman" panose="02020603050405020304" pitchFamily="18" charset="0"/>
              </a:rPr>
              <a:t>ktoś zaniedbuje swoje obowiązki i zadania</a:t>
            </a:r>
            <a:r>
              <a:rPr lang="pl-PL" sz="1100" dirty="0">
                <a:latin typeface="Times New Roman" panose="02020603050405020304" pitchFamily="18" charset="0"/>
                <a:ea typeface="Times New Roman"/>
                <a:cs typeface="Times New Roman" panose="02020603050405020304" pitchFamily="18" charset="0"/>
              </a:rPr>
              <a:t> z powodu picia.</a:t>
            </a: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ktoś ma </a:t>
            </a:r>
            <a:r>
              <a:rPr lang="pl-PL" sz="1100" b="1" dirty="0">
                <a:latin typeface="Times New Roman" panose="02020603050405020304" pitchFamily="18" charset="0"/>
                <a:ea typeface="Times New Roman"/>
                <a:cs typeface="Times New Roman" panose="02020603050405020304" pitchFamily="18" charset="0"/>
              </a:rPr>
              <a:t>trudności w przypominaniu</a:t>
            </a:r>
            <a:r>
              <a:rPr lang="pl-PL" sz="1100" dirty="0">
                <a:latin typeface="Times New Roman" panose="02020603050405020304" pitchFamily="18" charset="0"/>
                <a:ea typeface="Times New Roman"/>
                <a:cs typeface="Times New Roman" panose="02020603050405020304" pitchFamily="18" charset="0"/>
              </a:rPr>
              <a:t> sobie co się działo poprzedniego dnia w sytuacjach związanych z piciem.</a:t>
            </a: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ktoś </a:t>
            </a:r>
            <a:r>
              <a:rPr lang="pl-PL" sz="1100" b="1" dirty="0">
                <a:latin typeface="Times New Roman" panose="02020603050405020304" pitchFamily="18" charset="0"/>
                <a:ea typeface="Times New Roman"/>
                <a:cs typeface="Times New Roman" panose="02020603050405020304" pitchFamily="18" charset="0"/>
              </a:rPr>
              <a:t>uśmierza przy pomocy alkoholu poczucie winy i wyrzuty sumienia</a:t>
            </a:r>
            <a:r>
              <a:rPr lang="pl-PL" sz="1100" dirty="0">
                <a:latin typeface="Times New Roman" panose="02020603050405020304" pitchFamily="18" charset="0"/>
                <a:ea typeface="Times New Roman"/>
                <a:cs typeface="Times New Roman" panose="02020603050405020304" pitchFamily="18" charset="0"/>
              </a:rPr>
              <a:t> z powodu czynów popełnionych pod wpływem alkoholu.</a:t>
            </a: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ktoś </a:t>
            </a:r>
            <a:r>
              <a:rPr lang="pl-PL" sz="1100" b="1" dirty="0">
                <a:latin typeface="Times New Roman" panose="02020603050405020304" pitchFamily="18" charset="0"/>
                <a:ea typeface="Times New Roman"/>
                <a:cs typeface="Times New Roman" panose="02020603050405020304" pitchFamily="18" charset="0"/>
              </a:rPr>
              <a:t>kieruje samochodem pod wpływem alkoholu</a:t>
            </a:r>
            <a:r>
              <a:rPr lang="pl-PL" sz="1100" dirty="0">
                <a:latin typeface="Times New Roman" panose="02020603050405020304" pitchFamily="18" charset="0"/>
                <a:ea typeface="Times New Roman"/>
                <a:cs typeface="Times New Roman" panose="02020603050405020304" pitchFamily="18" charset="0"/>
              </a:rPr>
              <a:t>.</a:t>
            </a: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ktoś </a:t>
            </a:r>
            <a:r>
              <a:rPr lang="pl-PL" sz="1100" b="1" dirty="0">
                <a:latin typeface="Times New Roman" panose="02020603050405020304" pitchFamily="18" charset="0"/>
                <a:ea typeface="Times New Roman"/>
                <a:cs typeface="Times New Roman" panose="02020603050405020304" pitchFamily="18" charset="0"/>
              </a:rPr>
              <a:t>reaguje napięciem i rozdrażnieniem</a:t>
            </a:r>
            <a:r>
              <a:rPr lang="pl-PL" sz="1100" dirty="0">
                <a:latin typeface="Times New Roman" panose="02020603050405020304" pitchFamily="18" charset="0"/>
                <a:ea typeface="Times New Roman"/>
                <a:cs typeface="Times New Roman" panose="02020603050405020304" pitchFamily="18" charset="0"/>
              </a:rPr>
              <a:t> w sytuacjach utrudniających kontakt                    </a:t>
            </a:r>
            <a:r>
              <a:rPr lang="pl-PL" sz="1100" dirty="0" smtClean="0">
                <a:latin typeface="Times New Roman" panose="02020603050405020304" pitchFamily="18" charset="0"/>
                <a:ea typeface="Times New Roman"/>
                <a:cs typeface="Times New Roman" panose="02020603050405020304" pitchFamily="18" charset="0"/>
              </a:rPr>
              <a:t>                </a:t>
            </a:r>
            <a:r>
              <a:rPr lang="pl-PL" sz="1100" dirty="0">
                <a:latin typeface="Times New Roman" panose="02020603050405020304" pitchFamily="18" charset="0"/>
                <a:ea typeface="Times New Roman"/>
                <a:cs typeface="Times New Roman" panose="02020603050405020304" pitchFamily="18" charset="0"/>
              </a:rPr>
              <a:t>z alkoholem, wobec postulatów ograniczenia picia zaprzecza, że ma problemy z alkoholem.</a:t>
            </a:r>
          </a:p>
          <a:p>
            <a:pPr marL="342900" lvl="0" indent="-342900" algn="just">
              <a:spcAft>
                <a:spcPts val="0"/>
              </a:spcAft>
              <a:buFont typeface="Symbol"/>
              <a:buChar char=""/>
              <a:tabLst>
                <a:tab pos="228600" algn="l"/>
              </a:tabLst>
            </a:pPr>
            <a:r>
              <a:rPr lang="pl-PL" sz="1100" dirty="0">
                <a:latin typeface="Times New Roman" panose="02020603050405020304" pitchFamily="18" charset="0"/>
                <a:ea typeface="Times New Roman"/>
                <a:cs typeface="Times New Roman" panose="02020603050405020304" pitchFamily="18" charset="0"/>
              </a:rPr>
              <a:t>Gdy ktoś dostaje od innych ludzi </a:t>
            </a:r>
            <a:r>
              <a:rPr lang="pl-PL" sz="1100" b="1" dirty="0">
                <a:latin typeface="Times New Roman" panose="02020603050405020304" pitchFamily="18" charset="0"/>
                <a:ea typeface="Times New Roman"/>
                <a:cs typeface="Times New Roman" panose="02020603050405020304" pitchFamily="18" charset="0"/>
              </a:rPr>
              <a:t>sygnały sugerujące ograniczenie ilości lub powstrzymanie się od picia.</a:t>
            </a:r>
            <a:endParaRPr lang="pl-PL"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pl-PL" sz="1100" b="1" dirty="0">
                <a:latin typeface="Times New Roman" panose="02020603050405020304" pitchFamily="18" charset="0"/>
                <a:ea typeface="Times New Roman"/>
                <a:cs typeface="Times New Roman" panose="02020603050405020304" pitchFamily="18" charset="0"/>
              </a:rPr>
              <a:t> </a:t>
            </a:r>
            <a:endParaRPr lang="pl-PL" sz="1100" dirty="0">
              <a:latin typeface="Times New Roman" panose="02020603050405020304" pitchFamily="18" charset="0"/>
              <a:ea typeface="Times New Roman"/>
              <a:cs typeface="Times New Roman" panose="02020603050405020304" pitchFamily="18" charset="0"/>
            </a:endParaRPr>
          </a:p>
          <a:p>
            <a:pPr algn="ctr">
              <a:spcAft>
                <a:spcPts val="0"/>
              </a:spcAft>
            </a:pPr>
            <a:r>
              <a:rPr lang="pl-PL" sz="1100" b="1" u="sng" dirty="0">
                <a:solidFill>
                  <a:schemeClr val="accent3"/>
                </a:solidFill>
                <a:latin typeface="Times New Roman" panose="02020603050405020304" pitchFamily="18" charset="0"/>
                <a:ea typeface="Times New Roman"/>
                <a:cs typeface="Times New Roman" panose="02020603050405020304" pitchFamily="18" charset="0"/>
              </a:rPr>
              <a:t>Picie  towarzyskie </a:t>
            </a:r>
            <a:r>
              <a:rPr lang="pl-PL" sz="1100" b="1" u="sng" dirty="0" smtClean="0">
                <a:solidFill>
                  <a:schemeClr val="accent3"/>
                </a:solidFill>
                <a:latin typeface="Times New Roman" panose="02020603050405020304" pitchFamily="18" charset="0"/>
                <a:ea typeface="Times New Roman"/>
                <a:cs typeface="Times New Roman" panose="02020603050405020304" pitchFamily="18" charset="0"/>
              </a:rPr>
              <a:t> czy  </a:t>
            </a:r>
            <a:r>
              <a:rPr lang="pl-PL" sz="1100" b="1" u="sng" dirty="0">
                <a:solidFill>
                  <a:schemeClr val="accent3"/>
                </a:solidFill>
                <a:latin typeface="Times New Roman" panose="02020603050405020304" pitchFamily="18" charset="0"/>
                <a:ea typeface="Times New Roman"/>
                <a:cs typeface="Times New Roman" panose="02020603050405020304" pitchFamily="18" charset="0"/>
              </a:rPr>
              <a:t>uzależnienie?</a:t>
            </a:r>
            <a:endParaRPr lang="pl-PL" sz="1100" dirty="0">
              <a:solidFill>
                <a:schemeClr val="accent3"/>
              </a:solidFill>
              <a:latin typeface="Times New Roman" panose="02020603050405020304" pitchFamily="18" charset="0"/>
              <a:ea typeface="Times New Roman"/>
              <a:cs typeface="Times New Roman" panose="02020603050405020304" pitchFamily="18" charset="0"/>
            </a:endParaRPr>
          </a:p>
          <a:p>
            <a:pPr algn="ctr">
              <a:spcAft>
                <a:spcPts val="0"/>
              </a:spcAft>
            </a:pPr>
            <a:r>
              <a:rPr lang="pl-PL" sz="1100" b="1" dirty="0">
                <a:solidFill>
                  <a:schemeClr val="accent3"/>
                </a:solidFill>
                <a:latin typeface="Times New Roman" panose="02020603050405020304" pitchFamily="18" charset="0"/>
                <a:ea typeface="Times New Roman"/>
                <a:cs typeface="Times New Roman" panose="02020603050405020304" pitchFamily="18" charset="0"/>
              </a:rPr>
              <a:t> </a:t>
            </a:r>
            <a:endParaRPr lang="pl-PL" sz="1100" dirty="0">
              <a:solidFill>
                <a:schemeClr val="accent3"/>
              </a:solidFill>
              <a:latin typeface="Times New Roman" panose="02020603050405020304" pitchFamily="18" charset="0"/>
              <a:ea typeface="Times New Roman"/>
              <a:cs typeface="Times New Roman" panose="02020603050405020304" pitchFamily="18" charset="0"/>
            </a:endParaRPr>
          </a:p>
          <a:p>
            <a:pPr marL="342900" lvl="0" indent="-342900" algn="just">
              <a:spcAft>
                <a:spcPts val="0"/>
              </a:spcAft>
              <a:buFont typeface="Symbol"/>
              <a:buChar char=""/>
              <a:tabLst>
                <a:tab pos="228600" algn="l"/>
              </a:tabLst>
            </a:pPr>
            <a:r>
              <a:rPr lang="pl-PL" sz="1100" b="1" u="sng" dirty="0">
                <a:latin typeface="Times New Roman" panose="02020603050405020304" pitchFamily="18" charset="0"/>
                <a:ea typeface="Times New Roman"/>
                <a:cs typeface="Times New Roman" panose="02020603050405020304" pitchFamily="18" charset="0"/>
              </a:rPr>
              <a:t>Zmiana tolerancji na alkohol</a:t>
            </a:r>
            <a:endParaRPr lang="pl-PL"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pl-PL" sz="1100" dirty="0">
                <a:latin typeface="Times New Roman" panose="02020603050405020304" pitchFamily="18" charset="0"/>
                <a:ea typeface="Times New Roman"/>
                <a:cs typeface="Times New Roman" panose="02020603050405020304" pitchFamily="18" charset="0"/>
              </a:rPr>
              <a:t>Podwyższenie tolerancji ujawnia się, gdy wypicie tej samej ilości co kiedyś powoduje słabsze niż poprzednio efekty, tzn. żeby uzyskać ten sam efekt, co poprzednio trzeba wypijać </a:t>
            </a:r>
            <a:r>
              <a:rPr lang="pl-PL" sz="1100" dirty="0" smtClean="0">
                <a:latin typeface="Times New Roman" panose="02020603050405020304" pitchFamily="18" charset="0"/>
                <a:ea typeface="Times New Roman"/>
                <a:cs typeface="Times New Roman" panose="02020603050405020304" pitchFamily="18" charset="0"/>
              </a:rPr>
              <a:t>coraz więcej. Obniżenie </a:t>
            </a:r>
            <a:r>
              <a:rPr lang="pl-PL" sz="1100" dirty="0">
                <a:latin typeface="Times New Roman" panose="02020603050405020304" pitchFamily="18" charset="0"/>
                <a:ea typeface="Times New Roman"/>
                <a:cs typeface="Times New Roman" panose="02020603050405020304" pitchFamily="18" charset="0"/>
              </a:rPr>
              <a:t>tolerancji ujawnia się, gdy przy dawkach alkoholu mniejszych niż poprzednio pojawiają się podobne efekty nietrzeźwości.</a:t>
            </a:r>
          </a:p>
          <a:p>
            <a:pPr marL="342900" lvl="0" indent="-342900">
              <a:spcAft>
                <a:spcPts val="0"/>
              </a:spcAft>
              <a:buFont typeface="Symbol"/>
              <a:buChar char=""/>
              <a:tabLst>
                <a:tab pos="228600" algn="l"/>
              </a:tabLst>
            </a:pPr>
            <a:r>
              <a:rPr lang="pl-PL" sz="1100" b="1" u="sng" dirty="0">
                <a:latin typeface="Times New Roman" panose="02020603050405020304" pitchFamily="18" charset="0"/>
                <a:ea typeface="Times New Roman"/>
                <a:cs typeface="Times New Roman" panose="02020603050405020304" pitchFamily="18" charset="0"/>
              </a:rPr>
              <a:t>Utrata kontroli nad piciem</a:t>
            </a:r>
            <a:endParaRPr lang="pl-PL"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pl-PL" sz="1100" dirty="0">
                <a:latin typeface="Times New Roman" panose="02020603050405020304" pitchFamily="18" charset="0"/>
                <a:ea typeface="Times New Roman"/>
                <a:cs typeface="Times New Roman" panose="02020603050405020304" pitchFamily="18" charset="0"/>
              </a:rPr>
              <a:t>Po wypiciu pierwszej porcji alkoholu ujawnia się niemożność skutecznego decydowania o ilości wypijanego alkoholu i o momencie przerwania picia.</a:t>
            </a:r>
          </a:p>
          <a:p>
            <a:pPr marL="342900" lvl="0" indent="-342900" algn="just">
              <a:spcAft>
                <a:spcPts val="0"/>
              </a:spcAft>
              <a:buFont typeface="Symbol"/>
              <a:buChar char=""/>
              <a:tabLst>
                <a:tab pos="228600" algn="l"/>
              </a:tabLst>
            </a:pPr>
            <a:r>
              <a:rPr lang="pl-PL" sz="1100" b="1" u="sng" dirty="0">
                <a:latin typeface="Times New Roman" panose="02020603050405020304" pitchFamily="18" charset="0"/>
                <a:ea typeface="Times New Roman"/>
                <a:cs typeface="Times New Roman" panose="02020603050405020304" pitchFamily="18" charset="0"/>
              </a:rPr>
              <a:t>Objawy abstynencyjne</a:t>
            </a:r>
            <a:endParaRPr lang="pl-PL"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pl-PL" sz="1100" dirty="0">
                <a:latin typeface="Times New Roman" panose="02020603050405020304" pitchFamily="18" charset="0"/>
                <a:ea typeface="Times New Roman"/>
                <a:cs typeface="Times New Roman" panose="02020603050405020304" pitchFamily="18" charset="0"/>
              </a:rPr>
              <a:t>Gdy człowiek przerywa dłuższe picie lub zmniejsza ilość wypijanego alkoholu pojawiają się bardzo przykre objawy: niepokój, drażliwość, dreszcze, drżenie kończyn, skurcze mięśniowe, poty, nudności, a nawet zaburzenia świadomości i majaczenia. Osoba uzależniona stara się szybko usunąć te cierpienia przy pomocy alkoholu.</a:t>
            </a:r>
          </a:p>
          <a:p>
            <a:pPr marL="342900" lvl="0" indent="-342900" algn="just">
              <a:spcAft>
                <a:spcPts val="0"/>
              </a:spcAft>
              <a:buFont typeface="Symbol"/>
              <a:buChar char=""/>
              <a:tabLst>
                <a:tab pos="228600" algn="l"/>
              </a:tabLst>
            </a:pPr>
            <a:r>
              <a:rPr lang="pl-PL" sz="1100" b="1" u="sng" dirty="0">
                <a:latin typeface="Times New Roman" panose="02020603050405020304" pitchFamily="18" charset="0"/>
                <a:ea typeface="Times New Roman"/>
                <a:cs typeface="Times New Roman" panose="02020603050405020304" pitchFamily="18" charset="0"/>
              </a:rPr>
              <a:t>Zaburzenia pamięci i świadomości</a:t>
            </a:r>
            <a:endParaRPr lang="pl-PL"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pl-PL" sz="1100" dirty="0">
                <a:latin typeface="Times New Roman" panose="02020603050405020304" pitchFamily="18" charset="0"/>
                <a:ea typeface="Times New Roman"/>
                <a:cs typeface="Times New Roman" panose="02020603050405020304" pitchFamily="18" charset="0"/>
              </a:rPr>
              <a:t>Po wypiciu pojawiają się „dziury pamięciowe”,, całe fragmenty wydarzeń znikają z pamięci, mimo próby obrony pozorów rozumności i ciągłości postępowania coraz więcej rzeczy dzieje się poza świadomością osoby uzależnionej.</a:t>
            </a:r>
          </a:p>
          <a:p>
            <a:pPr marL="342900" lvl="0" indent="-342900" algn="just">
              <a:spcAft>
                <a:spcPts val="0"/>
              </a:spcAft>
              <a:buFont typeface="Symbol"/>
              <a:buChar char=""/>
              <a:tabLst>
                <a:tab pos="228600" algn="l"/>
              </a:tabLst>
            </a:pPr>
            <a:r>
              <a:rPr lang="pl-PL" sz="1100" b="1" u="sng" dirty="0">
                <a:latin typeface="Times New Roman" panose="02020603050405020304" pitchFamily="18" charset="0"/>
                <a:ea typeface="Times New Roman"/>
                <a:cs typeface="Times New Roman" panose="02020603050405020304" pitchFamily="18" charset="0"/>
              </a:rPr>
              <a:t>Subiektywne poczucie łaknienia </a:t>
            </a:r>
            <a:endParaRPr lang="pl-PL"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pl-PL" sz="1100" dirty="0">
                <a:latin typeface="Times New Roman" panose="02020603050405020304" pitchFamily="18" charset="0"/>
                <a:ea typeface="Times New Roman"/>
                <a:cs typeface="Times New Roman" panose="02020603050405020304" pitchFamily="18" charset="0"/>
              </a:rPr>
              <a:t>W miarę upływu czasu bez alkoholu pojawiają się nieprzyjemne doznania podobne do </a:t>
            </a:r>
            <a:r>
              <a:rPr lang="pl-PL" sz="1100" dirty="0" smtClean="0">
                <a:latin typeface="Times New Roman" panose="02020603050405020304" pitchFamily="18" charset="0"/>
                <a:ea typeface="Times New Roman"/>
                <a:cs typeface="Times New Roman" panose="02020603050405020304" pitchFamily="18" charset="0"/>
              </a:rPr>
              <a:t>głodu i </a:t>
            </a:r>
            <a:r>
              <a:rPr lang="pl-PL" sz="1100" dirty="0">
                <a:latin typeface="Times New Roman" panose="02020603050405020304" pitchFamily="18" charset="0"/>
                <a:ea typeface="Times New Roman"/>
                <a:cs typeface="Times New Roman" panose="02020603050405020304" pitchFamily="18" charset="0"/>
              </a:rPr>
              <a:t>wewnętrznego przymusu wypicia, połączonego z poczuciem paniki i obawą, że się nie wytrzyma </a:t>
            </a:r>
            <a:r>
              <a:rPr lang="pl-PL" sz="1100" dirty="0" smtClean="0">
                <a:latin typeface="Times New Roman" panose="02020603050405020304" pitchFamily="18" charset="0"/>
                <a:ea typeface="Times New Roman"/>
                <a:cs typeface="Times New Roman" panose="02020603050405020304" pitchFamily="18" charset="0"/>
              </a:rPr>
              <a:t>się długo </a:t>
            </a:r>
            <a:r>
              <a:rPr lang="pl-PL" sz="1100" dirty="0">
                <a:latin typeface="Times New Roman" panose="02020603050405020304" pitchFamily="18" charset="0"/>
                <a:ea typeface="Times New Roman"/>
                <a:cs typeface="Times New Roman" panose="02020603050405020304" pitchFamily="18" charset="0"/>
              </a:rPr>
              <a:t>bez alkoholu.</a:t>
            </a:r>
          </a:p>
          <a:p>
            <a:pPr marL="342900" lvl="0" indent="-342900" algn="just">
              <a:spcAft>
                <a:spcPts val="0"/>
              </a:spcAft>
              <a:buFont typeface="Symbol"/>
              <a:buChar char=""/>
              <a:tabLst>
                <a:tab pos="228600" algn="l"/>
              </a:tabLst>
            </a:pPr>
            <a:r>
              <a:rPr lang="pl-PL" sz="1100" b="1" u="sng" dirty="0">
                <a:latin typeface="Times New Roman" panose="02020603050405020304" pitchFamily="18" charset="0"/>
                <a:ea typeface="Times New Roman"/>
                <a:cs typeface="Times New Roman" panose="02020603050405020304" pitchFamily="18" charset="0"/>
              </a:rPr>
              <a:t>Koncentracja życia wokół picia</a:t>
            </a:r>
            <a:endParaRPr lang="pl-PL"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pl-PL" sz="1100" dirty="0">
                <a:latin typeface="Times New Roman" panose="02020603050405020304" pitchFamily="18" charset="0"/>
                <a:ea typeface="Times New Roman"/>
                <a:cs typeface="Times New Roman" panose="02020603050405020304" pitchFamily="18" charset="0"/>
              </a:rPr>
              <a:t>Obecność alkoholu w życiu codziennym staje się czymś bardzo ważnym, dużo uwagi i zabiegów jest skoncentrowanych wokół okazji do wypicia i dostępności alkoholu.</a:t>
            </a:r>
          </a:p>
          <a:p>
            <a:pPr marL="342900" lvl="0" indent="-342900" algn="just">
              <a:spcAft>
                <a:spcPts val="0"/>
              </a:spcAft>
              <a:buFont typeface="Symbol"/>
              <a:buChar char=""/>
              <a:tabLst>
                <a:tab pos="228600" algn="l"/>
              </a:tabLst>
            </a:pPr>
            <a:r>
              <a:rPr lang="pl-PL" sz="1100" b="1" u="sng" dirty="0">
                <a:latin typeface="Times New Roman" panose="02020603050405020304" pitchFamily="18" charset="0"/>
                <a:ea typeface="Times New Roman"/>
                <a:cs typeface="Times New Roman" panose="02020603050405020304" pitchFamily="18" charset="0"/>
              </a:rPr>
              <a:t>Nawroty picia po próbach utrzymania okresowej abstynencji  </a:t>
            </a:r>
            <a:endParaRPr lang="pl-PL"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pl-PL" sz="1100" dirty="0">
                <a:latin typeface="Times New Roman" panose="02020603050405020304" pitchFamily="18" charset="0"/>
                <a:ea typeface="Times New Roman"/>
                <a:cs typeface="Times New Roman" panose="02020603050405020304" pitchFamily="18" charset="0"/>
              </a:rPr>
              <a:t>Od czasu do czasu człowiek dostrzega, że picie wymyka się spod kontroli i próbuje udowodnić sobie lub innym, że potrafi nad tym zapanować, jednak próby te przynoszą niepowodzenie.</a:t>
            </a:r>
          </a:p>
          <a:p>
            <a:pPr algn="just">
              <a:spcAft>
                <a:spcPts val="0"/>
              </a:spcAft>
            </a:pPr>
            <a:r>
              <a:rPr lang="pl-PL" sz="1100" dirty="0">
                <a:latin typeface="Times New Roman" panose="02020603050405020304" pitchFamily="18" charset="0"/>
                <a:ea typeface="Times New Roman"/>
                <a:cs typeface="Times New Roman" panose="02020603050405020304" pitchFamily="18" charset="0"/>
              </a:rPr>
              <a:t> </a:t>
            </a:r>
          </a:p>
          <a:p>
            <a:pPr algn="just">
              <a:spcAft>
                <a:spcPts val="0"/>
              </a:spcAft>
            </a:pPr>
            <a:r>
              <a:rPr lang="pl-PL" sz="1100" dirty="0">
                <a:latin typeface="Times New Roman" panose="02020603050405020304" pitchFamily="18" charset="0"/>
                <a:ea typeface="Times New Roman"/>
                <a:cs typeface="Times New Roman" panose="02020603050405020304" pitchFamily="18" charset="0"/>
              </a:rPr>
              <a:t> </a:t>
            </a:r>
          </a:p>
          <a:p>
            <a:pPr algn="just">
              <a:spcAft>
                <a:spcPts val="0"/>
              </a:spcAft>
            </a:pPr>
            <a:r>
              <a:rPr lang="pl-PL" sz="1100" dirty="0">
                <a:latin typeface="Times New Roman" panose="02020603050405020304" pitchFamily="18" charset="0"/>
                <a:ea typeface="Times New Roman"/>
                <a:cs typeface="Times New Roman" panose="02020603050405020304" pitchFamily="18" charset="0"/>
              </a:rPr>
              <a:t>                                                                                                </a:t>
            </a:r>
            <a:r>
              <a:rPr lang="pl-PL" sz="1100" dirty="0" smtClean="0">
                <a:latin typeface="Times New Roman" panose="02020603050405020304" pitchFamily="18" charset="0"/>
                <a:ea typeface="Times New Roman"/>
                <a:cs typeface="Times New Roman" panose="02020603050405020304" pitchFamily="18" charset="0"/>
              </a:rPr>
              <a:t>                   Materiały </a:t>
            </a:r>
            <a:r>
              <a:rPr lang="pl-PL" sz="1100" dirty="0">
                <a:latin typeface="Times New Roman" panose="02020603050405020304" pitchFamily="18" charset="0"/>
                <a:ea typeface="Times New Roman"/>
                <a:cs typeface="Times New Roman" panose="02020603050405020304" pitchFamily="18" charset="0"/>
              </a:rPr>
              <a:t>Licheńskiego Centrum Pomocy</a:t>
            </a:r>
            <a:endParaRPr lang="pl-PL" sz="1100"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3274867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8640" y="41624"/>
            <a:ext cx="6480720" cy="8771632"/>
          </a:xfrm>
          <a:prstGeom prst="rect">
            <a:avLst/>
          </a:prstGeom>
        </p:spPr>
        <p:txBody>
          <a:bodyPr wrap="square">
            <a:spAutoFit/>
          </a:bodyPr>
          <a:lstStyle/>
          <a:p>
            <a:pPr algn="r">
              <a:spcAft>
                <a:spcPts val="0"/>
              </a:spcAft>
            </a:pPr>
            <a:r>
              <a:rPr lang="pl-PL" sz="1200" dirty="0">
                <a:latin typeface="Times New Roman"/>
                <a:ea typeface="Times New Roman"/>
              </a:rPr>
              <a:t> </a:t>
            </a:r>
          </a:p>
          <a:p>
            <a:pPr algn="ctr">
              <a:spcAft>
                <a:spcPts val="0"/>
              </a:spcAft>
            </a:pPr>
            <a:r>
              <a:rPr lang="pl-PL" sz="1200" dirty="0">
                <a:solidFill>
                  <a:srgbClr val="548DD4"/>
                </a:solidFill>
                <a:latin typeface="Comic Sans MS"/>
                <a:ea typeface="Times New Roman"/>
              </a:rPr>
              <a:t>ZESPÓŁ NAWROTU CHOROBY.</a:t>
            </a:r>
            <a:endParaRPr lang="pl-PL" sz="1200" dirty="0">
              <a:latin typeface="Times New Roman"/>
              <a:ea typeface="Times New Roman"/>
            </a:endParaRP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Zdrowienie jest jak wchodzenie po ruchomych schodach, które jadą w dół.            Stanie w miejscu jest niemożliwe. Jeżeli przestaniemy posuwać się wzwyż, wkrótce stwierdzimy, </a:t>
            </a:r>
            <a:r>
              <a:rPr lang="pl-PL" sz="1200" dirty="0" smtClean="0">
                <a:latin typeface="Times New Roman"/>
                <a:ea typeface="Times New Roman"/>
              </a:rPr>
              <a:t>        że </a:t>
            </a:r>
            <a:r>
              <a:rPr lang="pl-PL" sz="1200" dirty="0">
                <a:latin typeface="Times New Roman"/>
                <a:ea typeface="Times New Roman"/>
              </a:rPr>
              <a:t>zjeżdżamy w dół. Nie musimy robić nic specjalnego, by wystąpiły objawy prowadzące do nawrotu choroby. Rozwijają się one bowiem spontanicznie. </a:t>
            </a:r>
            <a:r>
              <a:rPr lang="pl-PL" sz="1200" dirty="0" smtClean="0">
                <a:latin typeface="Times New Roman"/>
                <a:ea typeface="Times New Roman"/>
              </a:rPr>
              <a:t>Wystarczy, że </a:t>
            </a:r>
            <a:r>
              <a:rPr lang="pl-PL" sz="1200" dirty="0">
                <a:latin typeface="Times New Roman"/>
                <a:ea typeface="Times New Roman"/>
              </a:rPr>
              <a:t>w czasie zdrowienia nie podejmiemy właściwych kroków, a wejdziemy w okres niekontrolowanego zachowania, który nazywamy </a:t>
            </a:r>
            <a:r>
              <a:rPr lang="pl-PL" sz="1200" b="1" dirty="0">
                <a:latin typeface="Times New Roman"/>
                <a:ea typeface="Times New Roman"/>
              </a:rPr>
              <a:t>zespołem nawrotu choroby.</a:t>
            </a:r>
            <a:endParaRPr lang="pl-PL" sz="1200" dirty="0">
              <a:latin typeface="Times New Roman"/>
              <a:ea typeface="Times New Roman"/>
            </a:endParaRPr>
          </a:p>
          <a:p>
            <a:pPr algn="just">
              <a:spcAft>
                <a:spcPts val="0"/>
              </a:spcAft>
            </a:pPr>
            <a:r>
              <a:rPr lang="pl-PL" sz="1200" b="1" dirty="0">
                <a:latin typeface="Times New Roman"/>
                <a:ea typeface="Times New Roman"/>
              </a:rPr>
              <a:t>	</a:t>
            </a:r>
            <a:r>
              <a:rPr lang="pl-PL" sz="1200" dirty="0">
                <a:latin typeface="Times New Roman"/>
                <a:ea typeface="Times New Roman"/>
              </a:rPr>
              <a:t>Proces nawrotu choroby nie polega wyłącznie na przerwaniu abstynencji. Jest to proces narastający, który powoduje, że pojawia się przemożna chęć wypicia alkoholu lub zażycia narkotyków. Poprzedza go wiele sygnałów ostrzegawczych i wiele </a:t>
            </a:r>
            <a:r>
              <a:rPr lang="pl-PL" sz="1200" dirty="0" smtClean="0">
                <a:latin typeface="Times New Roman"/>
                <a:ea typeface="Times New Roman"/>
              </a:rPr>
              <a:t>zmian w </a:t>
            </a:r>
            <a:r>
              <a:rPr lang="pl-PL" sz="1200" dirty="0">
                <a:latin typeface="Times New Roman"/>
                <a:ea typeface="Times New Roman"/>
              </a:rPr>
              <a:t>myśleniu, </a:t>
            </a:r>
            <a:r>
              <a:rPr lang="pl-PL" sz="1200" dirty="0" smtClean="0">
                <a:latin typeface="Times New Roman"/>
                <a:ea typeface="Times New Roman"/>
              </a:rPr>
              <a:t>emocjach            </a:t>
            </a:r>
            <a:r>
              <a:rPr lang="pl-PL" sz="1200" dirty="0">
                <a:latin typeface="Times New Roman"/>
                <a:ea typeface="Times New Roman"/>
              </a:rPr>
              <a:t>i zmian osobowościowych, aż dochodzi do utraty kontroli. W końcu doprowadza to do przerwania abstynencji lub do innej ostrej reakcji – emocjonalnej lub fizycznej. Możliwe jest przerwanie tego procesu, zanim sygnały ostrzegawcze staną się zbyt wyraźne i trzeba tę szansę wykorzystać. </a:t>
            </a:r>
            <a:r>
              <a:rPr lang="pl-PL" sz="1200" dirty="0" smtClean="0">
                <a:latin typeface="Times New Roman"/>
                <a:ea typeface="Times New Roman"/>
              </a:rPr>
              <a:t>               W </a:t>
            </a:r>
            <a:r>
              <a:rPr lang="pl-PL" sz="1200" dirty="0">
                <a:latin typeface="Times New Roman"/>
                <a:ea typeface="Times New Roman"/>
              </a:rPr>
              <a:t>przeciwnym bowiem razie będzie to bardzo trudne z powodu utraty kontroli nad zdolnością oceniania i zachowaniem. Nawrót choroby nie jest na ogół świadomie dokonywanym wyborem. Sygnały ostrzegawcze rozwijają się na poziomie podświadomości i trzeba nauczyć się je dostrzegać.</a:t>
            </a:r>
          </a:p>
          <a:p>
            <a:pPr algn="just">
              <a:spcAft>
                <a:spcPts val="0"/>
              </a:spcAft>
            </a:pPr>
            <a:r>
              <a:rPr lang="pl-PL" sz="1200" dirty="0">
                <a:latin typeface="Times New Roman"/>
                <a:ea typeface="Times New Roman"/>
              </a:rPr>
              <a:t>	Proces nawrotu choroby zaczyna się zwykle od </a:t>
            </a:r>
            <a:r>
              <a:rPr lang="pl-PL" sz="1200" b="1" dirty="0">
                <a:latin typeface="Times New Roman"/>
                <a:ea typeface="Times New Roman"/>
              </a:rPr>
              <a:t>zmiany.</a:t>
            </a:r>
            <a:r>
              <a:rPr lang="pl-PL" sz="1200" dirty="0">
                <a:latin typeface="Times New Roman"/>
                <a:ea typeface="Times New Roman"/>
              </a:rPr>
              <a:t> Zmiana jest w życiu zjawiskiem normalnym, a zarazem główną przyczyną stresu. Zmianą może być jakieś zdarzenie zewnętrzne, które zmusza do zareagowania w określony sposób. Możemy mówić także o zmianie </a:t>
            </a:r>
            <a:r>
              <a:rPr lang="pl-PL" sz="1200" dirty="0" smtClean="0">
                <a:latin typeface="Times New Roman"/>
                <a:ea typeface="Times New Roman"/>
              </a:rPr>
              <a:t>       w </a:t>
            </a:r>
            <a:r>
              <a:rPr lang="pl-PL" sz="1200" dirty="0">
                <a:latin typeface="Times New Roman"/>
                <a:ea typeface="Times New Roman"/>
              </a:rPr>
              <a:t>myśleniu albo zmianie postawy.</a:t>
            </a:r>
          </a:p>
          <a:p>
            <a:pPr algn="just">
              <a:spcAft>
                <a:spcPts val="0"/>
              </a:spcAft>
            </a:pPr>
            <a:r>
              <a:rPr lang="pl-PL" sz="1200" dirty="0">
                <a:latin typeface="Times New Roman"/>
                <a:ea typeface="Times New Roman"/>
              </a:rPr>
              <a:t>	Zmiany wywołują </a:t>
            </a:r>
            <a:r>
              <a:rPr lang="pl-PL" sz="1200" b="1" dirty="0">
                <a:latin typeface="Times New Roman"/>
                <a:ea typeface="Times New Roman"/>
              </a:rPr>
              <a:t>stres. </a:t>
            </a:r>
            <a:r>
              <a:rPr lang="pl-PL" sz="1200" dirty="0">
                <a:latin typeface="Times New Roman"/>
                <a:ea typeface="Times New Roman"/>
              </a:rPr>
              <a:t>Nasza tolerancja na stres jest raczej niska i jesteśmy skłonni reagować nań przesadnie. W miarę narastania stresu pojawia się normalna tendencja do włączania </a:t>
            </a:r>
            <a:r>
              <a:rPr lang="pl-PL" sz="1200" b="1" dirty="0">
                <a:latin typeface="Times New Roman"/>
                <a:ea typeface="Times New Roman"/>
              </a:rPr>
              <a:t>mechanizmów zaprzeczania</a:t>
            </a:r>
            <a:r>
              <a:rPr lang="pl-PL" sz="1200" dirty="0">
                <a:latin typeface="Times New Roman"/>
                <a:ea typeface="Times New Roman"/>
              </a:rPr>
              <a:t>. Zaczynamy walczyć ze stresem za pomocą tego samego zaprzeczania, którym usprawiedliwialiśmy zażywanie. „Nie mam problemów. Potrafię sobie poradzić. Wszystko jest w porządku.”</a:t>
            </a:r>
          </a:p>
          <a:p>
            <a:pPr algn="just">
              <a:spcAft>
                <a:spcPts val="0"/>
              </a:spcAft>
            </a:pPr>
            <a:r>
              <a:rPr lang="pl-PL" sz="1200" dirty="0">
                <a:latin typeface="Times New Roman"/>
                <a:ea typeface="Times New Roman"/>
              </a:rPr>
              <a:t>	Podwyższony poziom stresu nasila objawy </a:t>
            </a:r>
            <a:r>
              <a:rPr lang="pl-PL" sz="1200" b="1" dirty="0">
                <a:latin typeface="Times New Roman"/>
                <a:ea typeface="Times New Roman"/>
              </a:rPr>
              <a:t>przewlekłego zespołu abstynencyjnego</a:t>
            </a:r>
            <a:r>
              <a:rPr lang="pl-PL" sz="1200" dirty="0">
                <a:latin typeface="Times New Roman"/>
                <a:ea typeface="Times New Roman"/>
              </a:rPr>
              <a:t>, ale zaprzeczanie nie pozwala nam tego dostrzec. Tracimy kontrolę nad myśleniem, emocjami </a:t>
            </a:r>
            <a:r>
              <a:rPr lang="pl-PL" sz="1200" dirty="0" smtClean="0">
                <a:latin typeface="Times New Roman"/>
                <a:ea typeface="Times New Roman"/>
              </a:rPr>
              <a:t>               i </a:t>
            </a:r>
            <a:r>
              <a:rPr lang="pl-PL" sz="1200" dirty="0">
                <a:latin typeface="Times New Roman"/>
                <a:ea typeface="Times New Roman"/>
              </a:rPr>
              <a:t>pamięcią. Następnie tracimy kontrolę nad zachowaniem. Możemy chodzić w te same </a:t>
            </a:r>
            <a:r>
              <a:rPr lang="pl-PL" sz="1200" dirty="0" smtClean="0">
                <a:latin typeface="Times New Roman"/>
                <a:ea typeface="Times New Roman"/>
              </a:rPr>
              <a:t>miejsca             </a:t>
            </a:r>
            <a:r>
              <a:rPr lang="pl-PL" sz="1200" dirty="0">
                <a:latin typeface="Times New Roman"/>
                <a:ea typeface="Times New Roman"/>
              </a:rPr>
              <a:t>i angażować się w te same działania, doświadczamy jednak </a:t>
            </a:r>
            <a:r>
              <a:rPr lang="pl-PL" sz="1200" b="1" dirty="0">
                <a:latin typeface="Times New Roman"/>
                <a:ea typeface="Times New Roman"/>
              </a:rPr>
              <a:t>zmiany zachowania</a:t>
            </a:r>
            <a:r>
              <a:rPr lang="pl-PL" sz="1200">
                <a:latin typeface="Times New Roman"/>
                <a:ea typeface="Times New Roman"/>
              </a:rPr>
              <a:t>. </a:t>
            </a:r>
            <a:r>
              <a:rPr lang="pl-PL" sz="1200" smtClean="0">
                <a:latin typeface="Times New Roman"/>
                <a:ea typeface="Times New Roman"/>
              </a:rPr>
              <a:t> Nie </a:t>
            </a:r>
            <a:r>
              <a:rPr lang="pl-PL" sz="1200" dirty="0">
                <a:latin typeface="Times New Roman"/>
                <a:ea typeface="Times New Roman"/>
              </a:rPr>
              <a:t>postępujemy tak samo. Inaczej traktujemy ludzi. Inaczej na nich oddziałujemy. To wszystko doprowadza </a:t>
            </a:r>
            <a:r>
              <a:rPr lang="pl-PL" sz="1200" dirty="0" smtClean="0">
                <a:latin typeface="Times New Roman"/>
                <a:ea typeface="Times New Roman"/>
              </a:rPr>
              <a:t>               do </a:t>
            </a:r>
            <a:r>
              <a:rPr lang="pl-PL" sz="1200" b="1" dirty="0">
                <a:latin typeface="Times New Roman"/>
                <a:ea typeface="Times New Roman"/>
              </a:rPr>
              <a:t>załamania się</a:t>
            </a:r>
            <a:r>
              <a:rPr lang="pl-PL" sz="1200" dirty="0">
                <a:latin typeface="Times New Roman"/>
                <a:ea typeface="Times New Roman"/>
              </a:rPr>
              <a:t> naszej </a:t>
            </a:r>
            <a:r>
              <a:rPr lang="pl-PL" sz="1200" b="1" dirty="0">
                <a:latin typeface="Times New Roman"/>
                <a:ea typeface="Times New Roman"/>
              </a:rPr>
              <a:t>struktury społecznej</a:t>
            </a:r>
            <a:r>
              <a:rPr lang="pl-PL" sz="1200" dirty="0">
                <a:latin typeface="Times New Roman"/>
                <a:ea typeface="Times New Roman"/>
              </a:rPr>
              <a:t>. W gruncie rzeczy </a:t>
            </a:r>
            <a:r>
              <a:rPr lang="pl-PL" sz="1200" b="1" dirty="0">
                <a:latin typeface="Times New Roman"/>
                <a:ea typeface="Times New Roman"/>
              </a:rPr>
              <a:t>załamuje się</a:t>
            </a:r>
            <a:r>
              <a:rPr lang="pl-PL" sz="1200" dirty="0">
                <a:latin typeface="Times New Roman"/>
                <a:ea typeface="Times New Roman"/>
              </a:rPr>
              <a:t> </a:t>
            </a:r>
            <a:r>
              <a:rPr lang="pl-PL" sz="1200" b="1" dirty="0">
                <a:latin typeface="Times New Roman"/>
                <a:ea typeface="Times New Roman"/>
              </a:rPr>
              <a:t>cała struktura</a:t>
            </a:r>
            <a:r>
              <a:rPr lang="pl-PL" sz="1200" dirty="0">
                <a:latin typeface="Times New Roman"/>
                <a:ea typeface="Times New Roman"/>
              </a:rPr>
              <a:t> naszego </a:t>
            </a:r>
            <a:r>
              <a:rPr lang="pl-PL" sz="1200" b="1" dirty="0">
                <a:latin typeface="Times New Roman"/>
                <a:ea typeface="Times New Roman"/>
              </a:rPr>
              <a:t>życia.</a:t>
            </a:r>
            <a:r>
              <a:rPr lang="pl-PL" sz="1200" dirty="0">
                <a:latin typeface="Times New Roman"/>
                <a:ea typeface="Times New Roman"/>
              </a:rPr>
              <a:t> Odchodzimy od rutyny dnia codziennego. Porzucamy regularne nawyki, które czyniły życie stabilnym i bezpiecznym. Zaniedbujemy plany zdrowienia lub przestajemy się do nich stosować.</a:t>
            </a:r>
          </a:p>
          <a:p>
            <a:pPr algn="just">
              <a:spcAft>
                <a:spcPts val="0"/>
              </a:spcAft>
            </a:pPr>
            <a:r>
              <a:rPr lang="pl-PL" sz="1200" dirty="0">
                <a:latin typeface="Times New Roman"/>
                <a:ea typeface="Times New Roman"/>
              </a:rPr>
              <a:t>	W końcu tracimy </a:t>
            </a:r>
            <a:r>
              <a:rPr lang="pl-PL" sz="1200" b="1" dirty="0">
                <a:latin typeface="Times New Roman"/>
                <a:ea typeface="Times New Roman"/>
              </a:rPr>
              <a:t>kontrolę nad oceną sytuacji</a:t>
            </a:r>
            <a:r>
              <a:rPr lang="pl-PL" sz="1200" dirty="0">
                <a:latin typeface="Times New Roman"/>
                <a:ea typeface="Times New Roman"/>
              </a:rPr>
              <a:t>. Dokonujemy wyborów, </a:t>
            </a:r>
            <a:r>
              <a:rPr lang="pl-PL" sz="1200" dirty="0" smtClean="0">
                <a:latin typeface="Times New Roman"/>
                <a:ea typeface="Times New Roman"/>
              </a:rPr>
              <a:t>                   które </a:t>
            </a:r>
            <a:r>
              <a:rPr lang="pl-PL" sz="1200" dirty="0">
                <a:latin typeface="Times New Roman"/>
                <a:ea typeface="Times New Roman"/>
              </a:rPr>
              <a:t>normalnie nie miałyby miejsca. W rezultacie popełniamy błędy i doprowadzamy do kryzysu. Spostrzegamy, że </a:t>
            </a:r>
            <a:r>
              <a:rPr lang="pl-PL" sz="1200" b="1" dirty="0">
                <a:latin typeface="Times New Roman"/>
                <a:ea typeface="Times New Roman"/>
              </a:rPr>
              <a:t>całkowicie straciliśmy kontrolę</a:t>
            </a:r>
            <a:r>
              <a:rPr lang="pl-PL" sz="1200" dirty="0">
                <a:latin typeface="Times New Roman"/>
                <a:ea typeface="Times New Roman"/>
              </a:rPr>
              <a:t> nad własnym życiem – kierowanie nim stało się niemożliwe. Zaczynamy wierzyć, że popadamy w obłęd. Nie widzimy żadnego innego wyjścia, jak tylko samobójstwo lub przerwanie abstynencji. W tym momencie następuje </a:t>
            </a:r>
            <a:r>
              <a:rPr lang="pl-PL" sz="1200" b="1" dirty="0">
                <a:latin typeface="Times New Roman"/>
                <a:ea typeface="Times New Roman"/>
              </a:rPr>
              <a:t>całkowite załamanie</a:t>
            </a:r>
            <a:r>
              <a:rPr lang="pl-PL" sz="1200" dirty="0">
                <a:latin typeface="Times New Roman"/>
                <a:ea typeface="Times New Roman"/>
              </a:rPr>
              <a:t> – nasze życie się rozpada. Być może wrócimy do zażywania, wydaje się ono bowiem lepsze niż wszystko inne. Niemniej jednak nie każdy, kto przechodzi zespół nawrotu choroby, przerywa abstynencję. </a:t>
            </a:r>
            <a:r>
              <a:rPr lang="pl-PL" sz="1200" b="1" dirty="0">
                <a:latin typeface="Times New Roman"/>
                <a:ea typeface="Times New Roman"/>
              </a:rPr>
              <a:t>Można przerwać narastanie procesu nawrotu choroby, zanim sygnały ostrzegawcze staną się oczywiste.</a:t>
            </a:r>
            <a:endParaRPr lang="pl-PL" sz="1200" dirty="0">
              <a:latin typeface="Times New Roman"/>
              <a:ea typeface="Times New Roman"/>
            </a:endParaRPr>
          </a:p>
          <a:p>
            <a:pPr algn="just">
              <a:spcAft>
                <a:spcPts val="0"/>
              </a:spcAft>
            </a:pPr>
            <a:r>
              <a:rPr lang="pl-PL" sz="1200" b="1" dirty="0">
                <a:latin typeface="Times New Roman"/>
                <a:ea typeface="Times New Roman"/>
              </a:rPr>
              <a:t> </a:t>
            </a:r>
            <a:endParaRPr lang="pl-PL" sz="1200" dirty="0">
              <a:latin typeface="Times New Roman"/>
              <a:ea typeface="Times New Roman"/>
            </a:endParaRPr>
          </a:p>
          <a:p>
            <a:pPr algn="just">
              <a:spcAft>
                <a:spcPts val="0"/>
              </a:spcAft>
            </a:pPr>
            <a:r>
              <a:rPr lang="pl-PL" sz="1200" b="1" dirty="0">
                <a:latin typeface="Times New Roman"/>
                <a:ea typeface="Times New Roman"/>
              </a:rPr>
              <a:t> </a:t>
            </a:r>
            <a:endParaRPr lang="pl-PL" sz="1200" dirty="0">
              <a:latin typeface="Times New Roman"/>
              <a:ea typeface="Times New Roman"/>
            </a:endParaRPr>
          </a:p>
          <a:p>
            <a:pPr algn="r">
              <a:spcAft>
                <a:spcPts val="0"/>
              </a:spcAft>
            </a:pPr>
            <a:r>
              <a:rPr lang="pl-PL" sz="1200" b="1" dirty="0">
                <a:latin typeface="Times New Roman"/>
                <a:ea typeface="Times New Roman"/>
              </a:rPr>
              <a:t> </a:t>
            </a:r>
            <a:r>
              <a:rPr lang="pl-PL" sz="1200" dirty="0" smtClean="0">
                <a:latin typeface="Times New Roman"/>
                <a:ea typeface="Times New Roman"/>
              </a:rPr>
              <a:t>Opracowano </a:t>
            </a:r>
            <a:r>
              <a:rPr lang="pl-PL" sz="1200" dirty="0">
                <a:latin typeface="Times New Roman"/>
                <a:ea typeface="Times New Roman"/>
              </a:rPr>
              <a:t>na podst. T. Gorski i M. Miller: „Jak wytrwać w trzeźwości”.</a:t>
            </a:r>
            <a:endParaRPr lang="pl-PL" sz="1200" dirty="0">
              <a:effectLst/>
              <a:latin typeface="Times New Roman"/>
              <a:ea typeface="Times New Roman"/>
            </a:endParaRPr>
          </a:p>
        </p:txBody>
      </p:sp>
    </p:spTree>
    <p:extLst>
      <p:ext uri="{BB962C8B-B14F-4D97-AF65-F5344CB8AC3E}">
        <p14:creationId xmlns:p14="http://schemas.microsoft.com/office/powerpoint/2010/main" val="3637045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035" y="107504"/>
            <a:ext cx="6552728" cy="9264075"/>
          </a:xfrm>
          <a:prstGeom prst="rect">
            <a:avLst/>
          </a:prstGeom>
        </p:spPr>
        <p:txBody>
          <a:bodyPr wrap="square">
            <a:spAutoFit/>
          </a:bodyPr>
          <a:lstStyle/>
          <a:p>
            <a:pPr algn="just">
              <a:spcAft>
                <a:spcPts val="0"/>
              </a:spcAft>
            </a:pPr>
            <a:r>
              <a:rPr lang="pl-PL" sz="2000" dirty="0" smtClean="0">
                <a:solidFill>
                  <a:srgbClr val="548DD4"/>
                </a:solidFill>
                <a:latin typeface="Comic Sans MS"/>
                <a:ea typeface="Times New Roman"/>
              </a:rPr>
              <a:t>„Co </a:t>
            </a:r>
            <a:r>
              <a:rPr lang="pl-PL" sz="2000" dirty="0">
                <a:solidFill>
                  <a:srgbClr val="548DD4"/>
                </a:solidFill>
                <a:latin typeface="Comic Sans MS"/>
                <a:ea typeface="Times New Roman"/>
              </a:rPr>
              <a:t>mogę zrobić, aby sobie pomóc</a:t>
            </a:r>
            <a:r>
              <a:rPr lang="pl-PL" sz="2000" dirty="0" smtClean="0">
                <a:solidFill>
                  <a:srgbClr val="548DD4"/>
                </a:solidFill>
                <a:latin typeface="Comic Sans MS"/>
                <a:ea typeface="Times New Roman"/>
              </a:rPr>
              <a:t>?”</a:t>
            </a:r>
            <a:endParaRPr lang="pl-PL" dirty="0">
              <a:latin typeface="Times New Roman"/>
              <a:ea typeface="Times New Roman"/>
            </a:endParaRPr>
          </a:p>
          <a:p>
            <a:pPr algn="just">
              <a:spcAft>
                <a:spcPts val="0"/>
              </a:spcAft>
            </a:pPr>
            <a:r>
              <a:rPr lang="pl-PL" dirty="0" smtClean="0">
                <a:latin typeface="Times New Roman"/>
                <a:ea typeface="Times New Roman"/>
              </a:rPr>
              <a:t>     </a:t>
            </a:r>
            <a:r>
              <a:rPr lang="pl-PL" sz="1200" dirty="0" smtClean="0">
                <a:latin typeface="Times New Roman"/>
                <a:ea typeface="Times New Roman"/>
              </a:rPr>
              <a:t>Trzeźwienie </a:t>
            </a:r>
            <a:r>
              <a:rPr lang="pl-PL" sz="1200" dirty="0">
                <a:latin typeface="Times New Roman"/>
                <a:ea typeface="Times New Roman"/>
              </a:rPr>
              <a:t>wymaga zmian w myśleniu i zachowaniu. Poniżej znajduje się spis </a:t>
            </a:r>
            <a:r>
              <a:rPr lang="pl-PL" sz="1200" dirty="0" smtClean="0">
                <a:latin typeface="Times New Roman"/>
                <a:ea typeface="Times New Roman"/>
              </a:rPr>
              <a:t>sytuacji oraz </a:t>
            </a:r>
            <a:r>
              <a:rPr lang="pl-PL" sz="1200" dirty="0">
                <a:latin typeface="Times New Roman"/>
                <a:ea typeface="Times New Roman"/>
              </a:rPr>
              <a:t>doświadczeń, w których wszyscy uczestniczymy. Spośród nich wybierz przypadki będące powodem Twojego złego samopoczucia. Następnie zadaj sobie pytanie: </a:t>
            </a:r>
            <a:r>
              <a:rPr lang="pl-PL" sz="1200" dirty="0" smtClean="0">
                <a:latin typeface="Times New Roman"/>
                <a:ea typeface="Times New Roman"/>
              </a:rPr>
              <a:t> </a:t>
            </a:r>
            <a:r>
              <a:rPr lang="pl-PL" sz="1200" dirty="0" smtClean="0">
                <a:latin typeface="Times New Roman"/>
                <a:ea typeface="Times New Roman"/>
              </a:rPr>
              <a:t>Czy </a:t>
            </a:r>
            <a:r>
              <a:rPr lang="pl-PL" sz="1200" dirty="0">
                <a:latin typeface="Times New Roman"/>
                <a:ea typeface="Times New Roman"/>
              </a:rPr>
              <a:t>jest tu </a:t>
            </a:r>
            <a:r>
              <a:rPr lang="pl-PL" sz="1200" dirty="0" smtClean="0">
                <a:latin typeface="Times New Roman"/>
                <a:ea typeface="Times New Roman"/>
              </a:rPr>
              <a:t>cokolwiek, co </a:t>
            </a:r>
            <a:r>
              <a:rPr lang="pl-PL" sz="1200" dirty="0">
                <a:latin typeface="Times New Roman"/>
                <a:ea typeface="Times New Roman"/>
              </a:rPr>
              <a:t>mogę </a:t>
            </a:r>
            <a:r>
              <a:rPr lang="pl-PL" sz="1200" dirty="0" smtClean="0">
                <a:latin typeface="Times New Roman"/>
                <a:ea typeface="Times New Roman"/>
              </a:rPr>
              <a:t>                i </a:t>
            </a:r>
            <a:r>
              <a:rPr lang="pl-PL" sz="1200" dirty="0">
                <a:latin typeface="Times New Roman"/>
                <a:ea typeface="Times New Roman"/>
              </a:rPr>
              <a:t>potrzebuję zmienić w jakiejś sferze mojego </a:t>
            </a:r>
            <a:r>
              <a:rPr lang="pl-PL" sz="1200" dirty="0" smtClean="0">
                <a:latin typeface="Times New Roman"/>
                <a:ea typeface="Times New Roman"/>
              </a:rPr>
              <a:t>życia, aby </a:t>
            </a:r>
            <a:r>
              <a:rPr lang="pl-PL" sz="1200" dirty="0">
                <a:latin typeface="Times New Roman"/>
                <a:ea typeface="Times New Roman"/>
              </a:rPr>
              <a:t>pomóc sobie w zdrowieniu?</a:t>
            </a:r>
          </a:p>
          <a:p>
            <a:pPr algn="just">
              <a:spcAft>
                <a:spcPts val="0"/>
              </a:spcAft>
            </a:pPr>
            <a:r>
              <a:rPr lang="pl-PL" sz="1200" dirty="0">
                <a:latin typeface="Times New Roman"/>
                <a:ea typeface="Times New Roman"/>
              </a:rPr>
              <a:t> </a:t>
            </a:r>
          </a:p>
          <a:p>
            <a:pPr algn="just">
              <a:spcAft>
                <a:spcPts val="0"/>
              </a:spcAft>
            </a:pPr>
            <a:r>
              <a:rPr lang="pl-PL" sz="1200" b="1" dirty="0">
                <a:latin typeface="Times New Roman"/>
                <a:ea typeface="Times New Roman"/>
              </a:rPr>
              <a:t>Kto wywołuje Twoje złe samopoczucie?</a:t>
            </a:r>
            <a:endParaRPr lang="pl-PL" sz="1200" dirty="0">
              <a:latin typeface="Times New Roman"/>
              <a:ea typeface="Times New Roman"/>
            </a:endParaRP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znajomi, sąsiedzi</a:t>
            </a:r>
          </a:p>
          <a:p>
            <a:pPr algn="just">
              <a:spcAft>
                <a:spcPts val="0"/>
              </a:spcAft>
            </a:pPr>
            <a:r>
              <a:rPr lang="pl-PL" sz="1200" dirty="0">
                <a:latin typeface="Times New Roman"/>
                <a:ea typeface="Times New Roman"/>
              </a:rPr>
              <a:t>....... osoba z autorytetem</a:t>
            </a:r>
          </a:p>
          <a:p>
            <a:pPr algn="just">
              <a:spcAft>
                <a:spcPts val="0"/>
              </a:spcAft>
            </a:pPr>
            <a:r>
              <a:rPr lang="pl-PL" sz="1200" dirty="0">
                <a:latin typeface="Times New Roman"/>
                <a:ea typeface="Times New Roman"/>
              </a:rPr>
              <a:t>....... pracodawca, pracownik</a:t>
            </a:r>
          </a:p>
          <a:p>
            <a:pPr algn="just">
              <a:spcAft>
                <a:spcPts val="0"/>
              </a:spcAft>
            </a:pPr>
            <a:r>
              <a:rPr lang="pl-PL" sz="1200" dirty="0">
                <a:latin typeface="Times New Roman"/>
                <a:ea typeface="Times New Roman"/>
              </a:rPr>
              <a:t>....... krewny, ktoś z rodziny</a:t>
            </a:r>
          </a:p>
          <a:p>
            <a:pPr algn="just">
              <a:spcAft>
                <a:spcPts val="0"/>
              </a:spcAft>
            </a:pPr>
            <a:r>
              <a:rPr lang="pl-PL" sz="1200" dirty="0">
                <a:latin typeface="Times New Roman"/>
                <a:ea typeface="Times New Roman"/>
              </a:rPr>
              <a:t>....... kolega /koledzy ............................................</a:t>
            </a:r>
          </a:p>
          <a:p>
            <a:pPr algn="just">
              <a:spcAft>
                <a:spcPts val="0"/>
              </a:spcAft>
            </a:pPr>
            <a:r>
              <a:rPr lang="pl-PL" sz="1200" dirty="0">
                <a:latin typeface="Times New Roman"/>
                <a:ea typeface="Times New Roman"/>
              </a:rPr>
              <a:t>....... obcy, nieznajomi</a:t>
            </a:r>
          </a:p>
          <a:p>
            <a:pPr algn="just">
              <a:spcAft>
                <a:spcPts val="0"/>
              </a:spcAft>
            </a:pPr>
            <a:r>
              <a:rPr lang="pl-PL" sz="1200" dirty="0">
                <a:latin typeface="Times New Roman"/>
                <a:ea typeface="Times New Roman"/>
              </a:rPr>
              <a:t>........ inne osoby ....................................................</a:t>
            </a:r>
          </a:p>
          <a:p>
            <a:pPr algn="just">
              <a:spcAft>
                <a:spcPts val="0"/>
              </a:spcAft>
            </a:pPr>
            <a:r>
              <a:rPr lang="pl-PL" sz="1200" dirty="0">
                <a:latin typeface="Times New Roman"/>
                <a:ea typeface="Times New Roman"/>
              </a:rPr>
              <a:t> </a:t>
            </a:r>
          </a:p>
          <a:p>
            <a:pPr algn="just">
              <a:spcAft>
                <a:spcPts val="0"/>
              </a:spcAft>
            </a:pPr>
            <a:r>
              <a:rPr lang="pl-PL" sz="1200" b="1" dirty="0">
                <a:latin typeface="Times New Roman"/>
                <a:ea typeface="Times New Roman"/>
              </a:rPr>
              <a:t>Kiedy czujesz się źle?</a:t>
            </a:r>
            <a:endParaRPr lang="pl-PL" sz="1200" dirty="0">
              <a:latin typeface="Times New Roman"/>
              <a:ea typeface="Times New Roman"/>
            </a:endParaRP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Gdy:</a:t>
            </a:r>
          </a:p>
          <a:p>
            <a:pPr algn="just">
              <a:spcAft>
                <a:spcPts val="0"/>
              </a:spcAft>
            </a:pPr>
            <a:r>
              <a:rPr lang="pl-PL" sz="1200" dirty="0">
                <a:latin typeface="Times New Roman"/>
                <a:ea typeface="Times New Roman"/>
              </a:rPr>
              <a:t>........ przyjmujesz komplementy albo mówisz je innym</a:t>
            </a:r>
          </a:p>
          <a:p>
            <a:pPr algn="just">
              <a:spcAft>
                <a:spcPts val="0"/>
              </a:spcAft>
            </a:pPr>
            <a:r>
              <a:rPr lang="pl-PL" sz="1200" dirty="0">
                <a:latin typeface="Times New Roman"/>
                <a:ea typeface="Times New Roman"/>
              </a:rPr>
              <a:t>........ sprzeciwiasz się opinii różnej od Twojej</a:t>
            </a:r>
          </a:p>
          <a:p>
            <a:pPr algn="just">
              <a:spcAft>
                <a:spcPts val="0"/>
              </a:spcAft>
            </a:pPr>
            <a:r>
              <a:rPr lang="pl-PL" sz="1200" dirty="0">
                <a:latin typeface="Times New Roman"/>
                <a:ea typeface="Times New Roman"/>
              </a:rPr>
              <a:t>........ ktoś zadaje Ci pytania</a:t>
            </a:r>
          </a:p>
          <a:p>
            <a:pPr algn="just">
              <a:spcAft>
                <a:spcPts val="0"/>
              </a:spcAft>
            </a:pPr>
            <a:r>
              <a:rPr lang="pl-PL" sz="1200" dirty="0">
                <a:latin typeface="Times New Roman"/>
                <a:ea typeface="Times New Roman"/>
              </a:rPr>
              <a:t>........ określasz granice swojej niezależności</a:t>
            </a:r>
          </a:p>
          <a:p>
            <a:pPr algn="just">
              <a:spcAft>
                <a:spcPts val="0"/>
              </a:spcAft>
            </a:pPr>
            <a:r>
              <a:rPr lang="pl-PL" sz="1200" dirty="0">
                <a:latin typeface="Times New Roman"/>
                <a:ea typeface="Times New Roman"/>
              </a:rPr>
              <a:t>........ mówisz o swoich nieprzyjemnych uczuciach</a:t>
            </a:r>
          </a:p>
          <a:p>
            <a:pPr algn="just">
              <a:spcAft>
                <a:spcPts val="0"/>
              </a:spcAft>
            </a:pPr>
            <a:r>
              <a:rPr lang="pl-PL" sz="1200" dirty="0">
                <a:latin typeface="Times New Roman"/>
                <a:ea typeface="Times New Roman"/>
              </a:rPr>
              <a:t>........ mówisz o swoich przyjemnych uczuciach</a:t>
            </a:r>
          </a:p>
          <a:p>
            <a:pPr algn="just">
              <a:spcAft>
                <a:spcPts val="0"/>
              </a:spcAft>
            </a:pPr>
            <a:r>
              <a:rPr lang="pl-PL" sz="1200" dirty="0">
                <a:latin typeface="Times New Roman"/>
                <a:ea typeface="Times New Roman"/>
              </a:rPr>
              <a:t>........ wydajesz komendy lub udzielasz instrukcji</a:t>
            </a:r>
          </a:p>
          <a:p>
            <a:pPr algn="just">
              <a:spcAft>
                <a:spcPts val="0"/>
              </a:spcAft>
            </a:pPr>
            <a:r>
              <a:rPr lang="pl-PL" sz="1200" dirty="0">
                <a:latin typeface="Times New Roman"/>
                <a:ea typeface="Times New Roman"/>
              </a:rPr>
              <a:t>........ uczestniczysz w grupowej dyskusji</a:t>
            </a:r>
          </a:p>
          <a:p>
            <a:pPr algn="just">
              <a:spcAft>
                <a:spcPts val="0"/>
              </a:spcAft>
            </a:pPr>
            <a:r>
              <a:rPr lang="pl-PL" sz="1200" dirty="0">
                <a:latin typeface="Times New Roman"/>
                <a:ea typeface="Times New Roman"/>
              </a:rPr>
              <a:t>........ protestujesz przeciwko przeszkadzającym przyzwyczajeniom</a:t>
            </a:r>
          </a:p>
          <a:p>
            <a:pPr algn="just">
              <a:spcAft>
                <a:spcPts val="0"/>
              </a:spcAft>
            </a:pPr>
            <a:r>
              <a:rPr lang="pl-PL" sz="1200" dirty="0">
                <a:latin typeface="Times New Roman"/>
                <a:ea typeface="Times New Roman"/>
              </a:rPr>
              <a:t>........ wyrażasz sprzeciw, gdy ktoś chce Ciebie obwinić</a:t>
            </a:r>
          </a:p>
          <a:p>
            <a:pPr algn="just">
              <a:spcAft>
                <a:spcPts val="0"/>
              </a:spcAft>
            </a:pPr>
            <a:r>
              <a:rPr lang="pl-PL" sz="1200" dirty="0">
                <a:latin typeface="Times New Roman"/>
                <a:ea typeface="Times New Roman"/>
              </a:rPr>
              <a:t>........ odmawiasz, gdy ktoś prosi Cię o przysługę, pieniądze itp.</a:t>
            </a:r>
          </a:p>
          <a:p>
            <a:pPr algn="just">
              <a:spcAft>
                <a:spcPts val="0"/>
              </a:spcAft>
            </a:pPr>
            <a:r>
              <a:rPr lang="pl-PL" sz="1200" dirty="0">
                <a:latin typeface="Times New Roman"/>
                <a:ea typeface="Times New Roman"/>
              </a:rPr>
              <a:t>........ w innych sytuacjach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Kiedy prosisz o:</a:t>
            </a:r>
          </a:p>
          <a:p>
            <a:pPr algn="just">
              <a:spcAft>
                <a:spcPts val="0"/>
              </a:spcAft>
            </a:pPr>
            <a:r>
              <a:rPr lang="pl-PL" sz="1200" dirty="0">
                <a:latin typeface="Times New Roman"/>
                <a:ea typeface="Times New Roman"/>
              </a:rPr>
              <a:t>........ pozwolenie</a:t>
            </a:r>
          </a:p>
          <a:p>
            <a:pPr algn="just">
              <a:spcAft>
                <a:spcPts val="0"/>
              </a:spcAft>
            </a:pPr>
            <a:r>
              <a:rPr lang="pl-PL" sz="1200" dirty="0">
                <a:latin typeface="Times New Roman"/>
                <a:ea typeface="Times New Roman"/>
              </a:rPr>
              <a:t>........ współpracę</a:t>
            </a:r>
          </a:p>
          <a:p>
            <a:pPr algn="just">
              <a:spcAft>
                <a:spcPts val="0"/>
              </a:spcAft>
            </a:pPr>
            <a:r>
              <a:rPr lang="pl-PL" sz="1200" dirty="0">
                <a:latin typeface="Times New Roman"/>
                <a:ea typeface="Times New Roman"/>
              </a:rPr>
              <a:t>........ przysługę</a:t>
            </a:r>
          </a:p>
          <a:p>
            <a:pPr algn="just">
              <a:spcAft>
                <a:spcPts val="0"/>
              </a:spcAft>
            </a:pPr>
            <a:r>
              <a:rPr lang="pl-PL" sz="1200" dirty="0">
                <a:latin typeface="Times New Roman"/>
                <a:ea typeface="Times New Roman"/>
              </a:rPr>
              <a:t>........ informacje</a:t>
            </a:r>
          </a:p>
          <a:p>
            <a:pPr algn="just">
              <a:spcAft>
                <a:spcPts val="0"/>
              </a:spcAft>
            </a:pPr>
            <a:r>
              <a:rPr lang="pl-PL" sz="1200" dirty="0">
                <a:latin typeface="Times New Roman"/>
                <a:ea typeface="Times New Roman"/>
              </a:rPr>
              <a:t>........ negatywną krytykę wobec siebie</a:t>
            </a:r>
          </a:p>
          <a:p>
            <a:pPr algn="just">
              <a:spcAft>
                <a:spcPts val="0"/>
              </a:spcAft>
            </a:pPr>
            <a:r>
              <a:rPr lang="pl-PL" sz="1200" dirty="0">
                <a:latin typeface="Times New Roman"/>
                <a:ea typeface="Times New Roman"/>
              </a:rPr>
              <a:t>........ informacje zwrotne </a:t>
            </a:r>
          </a:p>
          <a:p>
            <a:pPr algn="just">
              <a:spcAft>
                <a:spcPts val="0"/>
              </a:spcAft>
            </a:pPr>
            <a:r>
              <a:rPr lang="pl-PL" sz="1200" dirty="0">
                <a:latin typeface="Times New Roman"/>
                <a:ea typeface="Times New Roman"/>
              </a:rPr>
              <a:t>........ coś innego ............................................................................</a:t>
            </a:r>
          </a:p>
          <a:p>
            <a:pPr algn="just">
              <a:spcAft>
                <a:spcPts val="0"/>
              </a:spcAft>
            </a:pPr>
            <a:r>
              <a:rPr lang="pl-PL" sz="1200" dirty="0">
                <a:latin typeface="Times New Roman"/>
                <a:ea typeface="Times New Roman"/>
              </a:rPr>
              <a:t> </a:t>
            </a:r>
          </a:p>
          <a:p>
            <a:pPr algn="just">
              <a:spcAft>
                <a:spcPts val="0"/>
              </a:spcAft>
            </a:pPr>
            <a:r>
              <a:rPr lang="pl-PL" sz="1200" b="1" dirty="0">
                <a:latin typeface="Times New Roman"/>
                <a:ea typeface="Times New Roman"/>
              </a:rPr>
              <a:t>Jaki temat wywołuje Twoje złe samopoczucie?</a:t>
            </a:r>
            <a:endParaRPr lang="pl-PL" sz="1200" dirty="0">
              <a:latin typeface="Times New Roman"/>
              <a:ea typeface="Times New Roman"/>
            </a:endParaRPr>
          </a:p>
          <a:p>
            <a:pPr algn="just">
              <a:spcAft>
                <a:spcPts val="0"/>
              </a:spcAft>
            </a:pPr>
            <a:r>
              <a:rPr lang="pl-PL" sz="1200" dirty="0">
                <a:latin typeface="Times New Roman"/>
                <a:ea typeface="Times New Roman"/>
              </a:rPr>
              <a:t>........ praca, kariera</a:t>
            </a:r>
          </a:p>
          <a:p>
            <a:pPr algn="just">
              <a:spcAft>
                <a:spcPts val="0"/>
              </a:spcAft>
            </a:pPr>
            <a:r>
              <a:rPr lang="pl-PL" sz="1200" dirty="0">
                <a:latin typeface="Times New Roman"/>
                <a:ea typeface="Times New Roman"/>
              </a:rPr>
              <a:t>........ śmierć, choroba innych</a:t>
            </a:r>
          </a:p>
          <a:p>
            <a:pPr algn="just">
              <a:spcAft>
                <a:spcPts val="0"/>
              </a:spcAft>
            </a:pPr>
            <a:r>
              <a:rPr lang="pl-PL" sz="1200" dirty="0">
                <a:latin typeface="Times New Roman"/>
                <a:ea typeface="Times New Roman"/>
              </a:rPr>
              <a:t>........ małżeństwo, rozwód</a:t>
            </a:r>
          </a:p>
          <a:p>
            <a:pPr algn="just">
              <a:spcAft>
                <a:spcPts val="0"/>
              </a:spcAft>
            </a:pPr>
            <a:r>
              <a:rPr lang="pl-PL" sz="1200" dirty="0">
                <a:latin typeface="Times New Roman"/>
                <a:ea typeface="Times New Roman"/>
              </a:rPr>
              <a:t>........ pieniądze</a:t>
            </a:r>
          </a:p>
          <a:p>
            <a:pPr algn="just">
              <a:spcAft>
                <a:spcPts val="0"/>
              </a:spcAft>
            </a:pPr>
            <a:r>
              <a:rPr lang="pl-PL" sz="1200" dirty="0">
                <a:latin typeface="Times New Roman"/>
                <a:ea typeface="Times New Roman"/>
              </a:rPr>
              <a:t>........ hobby</a:t>
            </a:r>
            <a:endParaRPr lang="pl-PL" sz="1200" dirty="0">
              <a:effectLst/>
              <a:latin typeface="Times New Roman"/>
              <a:ea typeface="Times New Roman"/>
            </a:endParaRPr>
          </a:p>
        </p:txBody>
      </p:sp>
    </p:spTree>
    <p:extLst>
      <p:ext uri="{BB962C8B-B14F-4D97-AF65-F5344CB8AC3E}">
        <p14:creationId xmlns:p14="http://schemas.microsoft.com/office/powerpoint/2010/main" val="215975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512286116"/>
              </p:ext>
            </p:extLst>
          </p:nvPr>
        </p:nvGraphicFramePr>
        <p:xfrm>
          <a:off x="188640" y="2555776"/>
          <a:ext cx="6480720" cy="5486400"/>
        </p:xfrm>
        <a:graphic>
          <a:graphicData uri="http://schemas.openxmlformats.org/drawingml/2006/table">
            <a:tbl>
              <a:tblPr/>
              <a:tblGrid>
                <a:gridCol w="3240360"/>
                <a:gridCol w="3240360"/>
              </a:tblGrid>
              <a:tr h="536130">
                <a:tc>
                  <a:txBody>
                    <a:bodyPr/>
                    <a:lstStyle/>
                    <a:p>
                      <a:pPr algn="just">
                        <a:spcAft>
                          <a:spcPts val="0"/>
                        </a:spcAft>
                      </a:pPr>
                      <a:r>
                        <a:rPr lang="pl-PL" sz="1200" dirty="0">
                          <a:effectLst/>
                          <a:latin typeface="Times New Roman"/>
                          <a:ea typeface="Times New Roman"/>
                        </a:rPr>
                        <a:t>Co wywołuje moje złe samopoczucie?</a:t>
                      </a:r>
                    </a:p>
                    <a:p>
                      <a:pPr algn="just">
                        <a:spcAft>
                          <a:spcPts val="0"/>
                        </a:spcAft>
                      </a:pPr>
                      <a:r>
                        <a:rPr lang="pl-PL" sz="1200" dirty="0">
                          <a:effectLst/>
                          <a:latin typeface="Times New Roman"/>
                          <a:ea typeface="Times New Roman"/>
                        </a:rPr>
                        <a:t> </a:t>
                      </a:r>
                    </a:p>
                    <a:p>
                      <a:pPr algn="just">
                        <a:spcAft>
                          <a:spcPts val="0"/>
                        </a:spcAft>
                      </a:pPr>
                      <a:r>
                        <a:rPr lang="pl-PL" sz="1200" dirty="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1200" dirty="0">
                          <a:effectLst/>
                          <a:latin typeface="Times New Roman"/>
                          <a:ea typeface="Times New Roman"/>
                        </a:rPr>
                        <a:t>Co mogę zrobić?</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130">
                <a:tc>
                  <a:txBody>
                    <a:bodyPr/>
                    <a:lstStyle/>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130">
                <a:tc>
                  <a:txBody>
                    <a:bodyPr/>
                    <a:lstStyle/>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130">
                <a:tc>
                  <a:txBody>
                    <a:bodyPr/>
                    <a:lstStyle/>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130">
                <a:tc>
                  <a:txBody>
                    <a:bodyPr/>
                    <a:lstStyle/>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130">
                <a:tc>
                  <a:txBody>
                    <a:bodyPr/>
                    <a:lstStyle/>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130">
                <a:tc>
                  <a:txBody>
                    <a:bodyPr/>
                    <a:lstStyle/>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130">
                <a:tc>
                  <a:txBody>
                    <a:bodyPr/>
                    <a:lstStyle/>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130">
                <a:tc>
                  <a:txBody>
                    <a:bodyPr/>
                    <a:lstStyle/>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120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130">
                <a:tc>
                  <a:txBody>
                    <a:bodyPr/>
                    <a:lstStyle/>
                    <a:p>
                      <a:pPr algn="just">
                        <a:spcAft>
                          <a:spcPts val="0"/>
                        </a:spcAft>
                      </a:pPr>
                      <a:r>
                        <a:rPr lang="pl-PL" sz="1200" dirty="0">
                          <a:effectLst/>
                          <a:latin typeface="Times New Roman"/>
                          <a:ea typeface="Times New Roman"/>
                        </a:rPr>
                        <a:t> </a:t>
                      </a:r>
                    </a:p>
                    <a:p>
                      <a:pPr algn="just">
                        <a:spcAft>
                          <a:spcPts val="0"/>
                        </a:spcAft>
                      </a:pPr>
                      <a:r>
                        <a:rPr lang="pl-PL" sz="1200" dirty="0">
                          <a:effectLst/>
                          <a:latin typeface="Times New Roman"/>
                          <a:ea typeface="Times New Roman"/>
                        </a:rPr>
                        <a:t> </a:t>
                      </a:r>
                    </a:p>
                    <a:p>
                      <a:pPr algn="just">
                        <a:spcAft>
                          <a:spcPts val="0"/>
                        </a:spcAft>
                      </a:pPr>
                      <a:r>
                        <a:rPr lang="pl-PL" sz="1200" dirty="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1200" dirty="0">
                          <a:effectLst/>
                          <a:latin typeface="Times New Roman"/>
                          <a:ea typeface="Times New Roman"/>
                        </a:rPr>
                        <a:t> </a:t>
                      </a:r>
                    </a:p>
                  </a:txBody>
                  <a:tcPr marL="43436" marR="43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16632" y="159188"/>
            <a:ext cx="6552728"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styl, sposób życia</a:t>
            </a:r>
            <a:endParaRPr kumimoji="0" lang="pl-PL" altLang="pl-PL"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problemy ze zdrowiem</a:t>
            </a:r>
            <a:endParaRPr kumimoji="0" lang="pl-PL" altLang="pl-PL"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błędy, które popełniłeś</a:t>
            </a:r>
            <a:endParaRPr kumimoji="0" lang="pl-PL" altLang="pl-PL"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wygląd zewnętrzny (Twój lub innych)</a:t>
            </a:r>
            <a:endParaRPr kumimoji="0" lang="pl-PL" altLang="pl-PL"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wykorzystanie czasu wolnego, rekreacja</a:t>
            </a:r>
            <a:endParaRPr kumimoji="0" lang="pl-PL" altLang="pl-PL"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seks</a:t>
            </a:r>
            <a:endParaRPr kumimoji="0" lang="pl-PL" altLang="pl-PL"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inne tematy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pl-PL" altLang="pl-PL" sz="1200" dirty="0">
                <a:latin typeface="Times New Roman" panose="02020603050405020304" pitchFamily="18" charset="0"/>
                <a:ea typeface="Times New Roman" pitchFamily="18" charset="0"/>
                <a:cs typeface="Times New Roman" panose="02020603050405020304" pitchFamily="18" charset="0"/>
              </a:rPr>
              <a:t> </a:t>
            </a:r>
            <a:r>
              <a:rPr lang="pl-PL" altLang="pl-PL" sz="1200" dirty="0" smtClean="0">
                <a:latin typeface="Times New Roman" panose="02020603050405020304" pitchFamily="18" charset="0"/>
                <a:ea typeface="Times New Roman" pitchFamily="18" charset="0"/>
                <a:cs typeface="Times New Roman" panose="02020603050405020304" pitchFamily="18" charset="0"/>
              </a:rPr>
              <a:t>   </a:t>
            </a: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W poniższą tabelę wpisz zaznaczone wcześniej zagadnienia. Obok zapisz,</a:t>
            </a:r>
            <a:r>
              <a:rPr kumimoji="0" lang="pl-PL" altLang="pl-PL" sz="1200" b="0" i="0" u="none" strike="noStrike" cap="none" normalizeH="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a:t>
            </a: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co możesz zrobić, by sobie pomóc:</a:t>
            </a:r>
            <a:endParaRPr kumimoji="0" lang="pl-PL" altLang="pl-PL"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4" name="Prostokąt 3"/>
          <p:cNvSpPr/>
          <p:nvPr/>
        </p:nvSpPr>
        <p:spPr>
          <a:xfrm>
            <a:off x="3068960" y="8316416"/>
            <a:ext cx="3297698" cy="276999"/>
          </a:xfrm>
          <a:prstGeom prst="rect">
            <a:avLst/>
          </a:prstGeom>
        </p:spPr>
        <p:txBody>
          <a:bodyPr wrap="none">
            <a:spAutoFit/>
          </a:bodyPr>
          <a:lstStyle/>
          <a:p>
            <a:r>
              <a:rPr lang="pl-PL" altLang="pl-PL" sz="1200" dirty="0">
                <a:solidFill>
                  <a:srgbClr val="000000"/>
                </a:solidFill>
                <a:latin typeface="Arial" pitchFamily="34" charset="0"/>
                <a:ea typeface="Times New Roman" pitchFamily="18" charset="0"/>
                <a:cs typeface="Arial" pitchFamily="34" charset="0"/>
              </a:rPr>
              <a:t> </a:t>
            </a:r>
            <a:r>
              <a:rPr lang="pl-PL" altLang="pl-PL" sz="1200" dirty="0" smtClean="0">
                <a:solidFill>
                  <a:srgbClr val="000000"/>
                </a:solidFill>
                <a:latin typeface="Arial" pitchFamily="34" charset="0"/>
                <a:ea typeface="Times New Roman" pitchFamily="18" charset="0"/>
                <a:cs typeface="Arial" pitchFamily="34" charset="0"/>
              </a:rPr>
              <a:t>           </a:t>
            </a:r>
            <a:r>
              <a:rPr lang="pl-PL" altLang="pl-PL"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Materiały </a:t>
            </a:r>
            <a:r>
              <a:rPr lang="pl-PL" altLang="pl-PL" sz="1200" dirty="0">
                <a:solidFill>
                  <a:srgbClr val="000000"/>
                </a:solidFill>
                <a:latin typeface="Times New Roman" panose="02020603050405020304" pitchFamily="18" charset="0"/>
                <a:ea typeface="Times New Roman" pitchFamily="18" charset="0"/>
                <a:cs typeface="Times New Roman" panose="02020603050405020304" pitchFamily="18" charset="0"/>
              </a:rPr>
              <a:t>Licheńskiego Centrum Pomocy</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336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536271468"/>
              </p:ext>
            </p:extLst>
          </p:nvPr>
        </p:nvGraphicFramePr>
        <p:xfrm>
          <a:off x="305696" y="1495501"/>
          <a:ext cx="6192688" cy="6684109"/>
        </p:xfrm>
        <a:graphic>
          <a:graphicData uri="http://schemas.openxmlformats.org/drawingml/2006/table">
            <a:tbl>
              <a:tblPr/>
              <a:tblGrid>
                <a:gridCol w="3096344"/>
                <a:gridCol w="3096344"/>
              </a:tblGrid>
              <a:tr h="1319023">
                <a:tc>
                  <a:txBody>
                    <a:bodyPr/>
                    <a:lstStyle/>
                    <a:p>
                      <a:pPr algn="just">
                        <a:spcAft>
                          <a:spcPts val="0"/>
                        </a:spcAft>
                      </a:pPr>
                      <a:r>
                        <a:rPr lang="pl-PL" sz="900" dirty="0">
                          <a:effectLst/>
                          <a:latin typeface="Times New Roman"/>
                          <a:ea typeface="Times New Roman"/>
                        </a:rPr>
                        <a:t>Sytuacje zagrażające mojej trzeźwości</a:t>
                      </a:r>
                    </a:p>
                    <a:p>
                      <a:pPr algn="just">
                        <a:spcAft>
                          <a:spcPts val="0"/>
                        </a:spcAft>
                      </a:pPr>
                      <a:r>
                        <a:rPr lang="pl-PL" sz="900" dirty="0">
                          <a:effectLst/>
                          <a:latin typeface="Times New Roman"/>
                          <a:ea typeface="Times New Roman"/>
                        </a:rPr>
                        <a:t> </a:t>
                      </a:r>
                    </a:p>
                  </a:txBody>
                  <a:tcPr marL="34567" marR="34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900" dirty="0">
                          <a:effectLst/>
                          <a:latin typeface="Times New Roman"/>
                          <a:ea typeface="Times New Roman"/>
                        </a:rPr>
                        <a:t>Moje plany zapobiegania</a:t>
                      </a:r>
                    </a:p>
                  </a:txBody>
                  <a:tcPr marL="34567" marR="34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3233">
                <a:tc>
                  <a:txBody>
                    <a:bodyPr/>
                    <a:lstStyle/>
                    <a:p>
                      <a:pPr algn="just">
                        <a:spcAft>
                          <a:spcPts val="0"/>
                        </a:spcAft>
                      </a:pPr>
                      <a:r>
                        <a:rPr lang="pl-PL" sz="900">
                          <a:effectLst/>
                          <a:latin typeface="Times New Roman"/>
                          <a:ea typeface="Times New Roman"/>
                        </a:rPr>
                        <a:t>1. Sytuacje:</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txBody>
                  <a:tcPr marL="34567" marR="34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txBody>
                  <a:tcPr marL="34567" marR="34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773">
                <a:tc>
                  <a:txBody>
                    <a:bodyPr/>
                    <a:lstStyle/>
                    <a:p>
                      <a:pPr algn="just">
                        <a:spcAft>
                          <a:spcPts val="0"/>
                        </a:spcAft>
                      </a:pPr>
                      <a:r>
                        <a:rPr lang="pl-PL" sz="900">
                          <a:effectLst/>
                          <a:latin typeface="Times New Roman"/>
                          <a:ea typeface="Times New Roman"/>
                        </a:rPr>
                        <a:t>2. Ludzie:</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txBody>
                  <a:tcPr marL="34567" marR="34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900">
                          <a:effectLst/>
                          <a:latin typeface="Times New Roman"/>
                          <a:ea typeface="Times New Roman"/>
                        </a:rPr>
                        <a:t> </a:t>
                      </a:r>
                    </a:p>
                  </a:txBody>
                  <a:tcPr marL="34567" marR="34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7683">
                <a:tc>
                  <a:txBody>
                    <a:bodyPr/>
                    <a:lstStyle/>
                    <a:p>
                      <a:pPr algn="just">
                        <a:spcAft>
                          <a:spcPts val="0"/>
                        </a:spcAft>
                      </a:pPr>
                      <a:r>
                        <a:rPr lang="pl-PL" sz="900">
                          <a:effectLst/>
                          <a:latin typeface="Times New Roman"/>
                          <a:ea typeface="Times New Roman"/>
                        </a:rPr>
                        <a:t>3. Uczucia:</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p>
                      <a:pPr algn="just">
                        <a:spcAft>
                          <a:spcPts val="0"/>
                        </a:spcAft>
                      </a:pPr>
                      <a:r>
                        <a:rPr lang="pl-PL" sz="900">
                          <a:effectLst/>
                          <a:latin typeface="Times New Roman"/>
                          <a:ea typeface="Times New Roman"/>
                        </a:rPr>
                        <a:t> </a:t>
                      </a:r>
                    </a:p>
                  </a:txBody>
                  <a:tcPr marL="34567" marR="34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l-PL" sz="900" dirty="0">
                          <a:effectLst/>
                          <a:latin typeface="Times New Roman"/>
                          <a:ea typeface="Times New Roman"/>
                        </a:rPr>
                        <a:t> </a:t>
                      </a:r>
                    </a:p>
                  </a:txBody>
                  <a:tcPr marL="34567" marR="34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30765" y="133346"/>
            <a:ext cx="6445291"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400" b="0" i="0" u="none" strike="noStrike" cap="none" normalizeH="0" baseline="0" dirty="0" smtClean="0">
                <a:ln>
                  <a:noFill/>
                </a:ln>
                <a:solidFill>
                  <a:srgbClr val="0070C0"/>
                </a:solidFill>
                <a:effectLst/>
                <a:latin typeface="Comic Sans MS" pitchFamily="66" charset="0"/>
                <a:ea typeface="Times New Roman" pitchFamily="18" charset="0"/>
                <a:cs typeface="Arial" pitchFamily="34" charset="0"/>
              </a:rPr>
              <a:t>Zapobieganie nawrotom choroby</a:t>
            </a:r>
            <a:r>
              <a:rPr kumimoji="0" lang="pl-PL" altLang="pl-PL" sz="1400" b="0" i="0" u="none" strike="noStrike" cap="none" normalizeH="0" baseline="0" dirty="0" smtClean="0">
                <a:ln>
                  <a:noFill/>
                </a:ln>
                <a:solidFill>
                  <a:srgbClr val="0070C0"/>
                </a:solidFill>
                <a:effectLst/>
                <a:latin typeface="Comic Sans MS" pitchFamily="66"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altLang="pl-P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pl-PL" altLang="pl-PL" sz="1200" dirty="0">
                <a:latin typeface="Arial" pitchFamily="34" charset="0"/>
                <a:ea typeface="Times New Roman" pitchFamily="18" charset="0"/>
                <a:cs typeface="Arial" pitchFamily="34" charset="0"/>
              </a:rPr>
              <a:t> </a:t>
            </a:r>
            <a:r>
              <a:rPr lang="pl-PL" altLang="pl-PL" sz="1200" dirty="0" smtClean="0">
                <a:latin typeface="Arial" pitchFamily="34" charset="0"/>
                <a:ea typeface="Times New Roman" pitchFamily="18" charset="0"/>
                <a:cs typeface="Arial" pitchFamily="34" charset="0"/>
              </a:rPr>
              <a:t>   </a:t>
            </a: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Wszyscy zdrowiejący alkoholicy i inni uzależnieni spotykają się z sytuacjami,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w których istnieje duże prawdopodobieństwo wypicia lub zażycia. Poniżej wymień te sytuacje,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w których </a:t>
            </a: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Ty </a:t>
            </a:r>
            <a:r>
              <a:rPr kumimoji="0" lang="pl-PL" altLang="pl-PL" sz="1200" b="0" i="0" u="none" strike="noStrike" cap="none" normalizeH="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a:t>
            </a: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odnajdujesz </a:t>
            </a:r>
            <a:r>
              <a:rPr kumimoji="0" lang="pl-PL" altLang="pl-PL" sz="12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zagrożenie, a następnie napisz, co możesz zrobić, aby uniknąć napicia się:</a:t>
            </a:r>
            <a:endParaRPr kumimoji="0" lang="pl-PL" altLang="pl-PL"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Prostokąt 3"/>
          <p:cNvSpPr/>
          <p:nvPr/>
        </p:nvSpPr>
        <p:spPr>
          <a:xfrm>
            <a:off x="2924944" y="8304377"/>
            <a:ext cx="3578224" cy="276999"/>
          </a:xfrm>
          <a:prstGeom prst="rect">
            <a:avLst/>
          </a:prstGeom>
        </p:spPr>
        <p:txBody>
          <a:bodyPr wrap="none">
            <a:spAutoFit/>
          </a:bodyPr>
          <a:lstStyle/>
          <a:p>
            <a:r>
              <a:rPr lang="pl-PL" altLang="pl-PL" sz="1200" dirty="0">
                <a:solidFill>
                  <a:srgbClr val="000000"/>
                </a:solidFill>
                <a:latin typeface="Arial" pitchFamily="34" charset="0"/>
                <a:ea typeface="Times New Roman" pitchFamily="18" charset="0"/>
                <a:cs typeface="Arial" pitchFamily="34" charset="0"/>
              </a:rPr>
              <a:t> </a:t>
            </a:r>
            <a:r>
              <a:rPr lang="pl-PL" altLang="pl-PL" sz="1200" dirty="0" smtClean="0">
                <a:solidFill>
                  <a:srgbClr val="000000"/>
                </a:solidFill>
                <a:latin typeface="Arial" pitchFamily="34" charset="0"/>
                <a:ea typeface="Times New Roman" pitchFamily="18" charset="0"/>
                <a:cs typeface="Arial" pitchFamily="34" charset="0"/>
              </a:rPr>
              <a:t>           Materiały </a:t>
            </a:r>
            <a:r>
              <a:rPr lang="pl-PL" altLang="pl-PL" sz="1200" dirty="0">
                <a:solidFill>
                  <a:srgbClr val="000000"/>
                </a:solidFill>
                <a:latin typeface="Arial" pitchFamily="34" charset="0"/>
                <a:ea typeface="Times New Roman" pitchFamily="18" charset="0"/>
                <a:cs typeface="Arial" pitchFamily="34" charset="0"/>
              </a:rPr>
              <a:t>Licheńskiego Centrum Pomocy</a:t>
            </a:r>
            <a:endParaRPr lang="pl-PL" dirty="0"/>
          </a:p>
        </p:txBody>
      </p:sp>
    </p:spTree>
    <p:extLst>
      <p:ext uri="{BB962C8B-B14F-4D97-AF65-F5344CB8AC3E}">
        <p14:creationId xmlns:p14="http://schemas.microsoft.com/office/powerpoint/2010/main" val="2681229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8640" y="107504"/>
            <a:ext cx="6408712" cy="8956298"/>
          </a:xfrm>
          <a:prstGeom prst="rect">
            <a:avLst/>
          </a:prstGeom>
        </p:spPr>
        <p:txBody>
          <a:bodyPr wrap="square">
            <a:spAutoFit/>
          </a:bodyPr>
          <a:lstStyle/>
          <a:p>
            <a:pPr algn="just">
              <a:spcAft>
                <a:spcPts val="0"/>
              </a:spcAft>
            </a:pPr>
            <a:r>
              <a:rPr lang="pl-PL" sz="1200" b="1" u="sng" dirty="0">
                <a:solidFill>
                  <a:schemeClr val="accent3"/>
                </a:solidFill>
                <a:latin typeface="Times New Roman"/>
                <a:ea typeface="Times New Roman"/>
              </a:rPr>
              <a:t>Kłopoty w procesie zdrowienia.</a:t>
            </a:r>
            <a:endParaRPr lang="pl-PL" sz="1200" u="sng" dirty="0">
              <a:solidFill>
                <a:schemeClr val="accent3"/>
              </a:solidFill>
              <a:latin typeface="Times New Roman"/>
              <a:ea typeface="Times New Roman"/>
            </a:endParaRPr>
          </a:p>
          <a:p>
            <a:pPr algn="just">
              <a:spcAft>
                <a:spcPts val="0"/>
              </a:spcAft>
            </a:pPr>
            <a:r>
              <a:rPr lang="pl-PL" sz="1200" b="1" u="sng" dirty="0">
                <a:solidFill>
                  <a:schemeClr val="accent3"/>
                </a:solidFill>
                <a:latin typeface="Times New Roman"/>
                <a:ea typeface="Times New Roman"/>
              </a:rPr>
              <a:t> </a:t>
            </a:r>
            <a:endParaRPr lang="pl-PL" sz="1200" u="sng" dirty="0">
              <a:solidFill>
                <a:schemeClr val="accent3"/>
              </a:solidFill>
              <a:latin typeface="Times New Roman"/>
              <a:ea typeface="Times New Roman"/>
            </a:endParaRPr>
          </a:p>
          <a:p>
            <a:pPr algn="just">
              <a:spcAft>
                <a:spcPts val="0"/>
              </a:spcAft>
            </a:pPr>
            <a:r>
              <a:rPr lang="pl-PL" sz="1200" b="1" dirty="0">
                <a:latin typeface="Times New Roman"/>
                <a:ea typeface="Times New Roman"/>
              </a:rPr>
              <a:t>1. Obsesyjne myśli.</a:t>
            </a:r>
            <a:r>
              <a:rPr lang="pl-PL" sz="1200" dirty="0">
                <a:latin typeface="Times New Roman"/>
                <a:ea typeface="Times New Roman"/>
              </a:rPr>
              <a:t> </a:t>
            </a:r>
            <a:r>
              <a:rPr lang="pl-PL" sz="1200" dirty="0" smtClean="0">
                <a:latin typeface="Times New Roman"/>
                <a:ea typeface="Times New Roman"/>
              </a:rPr>
              <a:t>„Myśli </a:t>
            </a:r>
            <a:r>
              <a:rPr lang="pl-PL" sz="1200" dirty="0">
                <a:latin typeface="Times New Roman"/>
                <a:ea typeface="Times New Roman"/>
              </a:rPr>
              <a:t>o piciu wydają się napływać znikąd. Czasami pewne rzeczy przypominają mi o piciu. Kiedy to się zdarza wydaje mi się, że nie mogę ich </a:t>
            </a:r>
            <a:r>
              <a:rPr lang="pl-PL" sz="1200" dirty="0" smtClean="0">
                <a:latin typeface="Times New Roman"/>
                <a:ea typeface="Times New Roman"/>
              </a:rPr>
              <a:t>powstrzymać i </a:t>
            </a:r>
            <a:r>
              <a:rPr lang="pl-PL" sz="1200" dirty="0">
                <a:latin typeface="Times New Roman"/>
                <a:ea typeface="Times New Roman"/>
              </a:rPr>
              <a:t>czuję, jakby mnie </a:t>
            </a:r>
            <a:r>
              <a:rPr lang="pl-PL" sz="1200" dirty="0" smtClean="0">
                <a:latin typeface="Times New Roman"/>
                <a:ea typeface="Times New Roman"/>
              </a:rPr>
              <a:t>kontrolowały”.</a:t>
            </a:r>
            <a:endParaRPr lang="pl-PL" sz="1200" dirty="0">
              <a:latin typeface="Times New Roman"/>
              <a:ea typeface="Times New Roman"/>
            </a:endParaRPr>
          </a:p>
          <a:p>
            <a:pPr marL="342900" lvl="0" indent="-342900" algn="just">
              <a:spcAft>
                <a:spcPts val="0"/>
              </a:spcAft>
              <a:buFont typeface="Symbol"/>
              <a:buChar char=""/>
              <a:tabLst>
                <a:tab pos="228600" algn="l"/>
              </a:tabLst>
            </a:pPr>
            <a:r>
              <a:rPr lang="pl-PL" sz="1200" dirty="0">
                <a:latin typeface="Times New Roman"/>
                <a:ea typeface="Times New Roman"/>
              </a:rPr>
              <a:t>Czasami będą to myśli o jakimś szczególnym rodzaju alkoholu, który zwykle piłeś; mogą one być wyzwalane przez zobaczenie czegoś w telewizji, np. reklamy piwa, przez zobaczenie kogoś pijącego, zapach alkoholu itp. Może ci się wydawać, że nie jesteś zdolny do kontrolowania tych myśli, że myślenie o czymkolwiek innym staje się niemożliwe. Jest to stary schemat myślenia związany z uzależnieniem.</a:t>
            </a:r>
          </a:p>
          <a:p>
            <a:pPr algn="just">
              <a:spcAft>
                <a:spcPts val="0"/>
              </a:spcAft>
            </a:pPr>
            <a:r>
              <a:rPr lang="pl-PL" sz="1200" dirty="0">
                <a:latin typeface="Times New Roman"/>
                <a:ea typeface="Times New Roman"/>
              </a:rPr>
              <a:t> </a:t>
            </a:r>
          </a:p>
          <a:p>
            <a:pPr algn="just">
              <a:spcAft>
                <a:spcPts val="0"/>
              </a:spcAft>
            </a:pPr>
            <a:r>
              <a:rPr lang="pl-PL" sz="1200" b="1" dirty="0">
                <a:latin typeface="Times New Roman"/>
                <a:ea typeface="Times New Roman"/>
              </a:rPr>
              <a:t>2. Kompulsywne (natrętne) zachowania.</a:t>
            </a:r>
            <a:r>
              <a:rPr lang="pl-PL" sz="1200" dirty="0">
                <a:latin typeface="Times New Roman"/>
                <a:ea typeface="Times New Roman"/>
              </a:rPr>
              <a:t> </a:t>
            </a:r>
            <a:r>
              <a:rPr lang="pl-PL" sz="1200" dirty="0" smtClean="0">
                <a:latin typeface="Times New Roman"/>
                <a:ea typeface="Times New Roman"/>
              </a:rPr>
              <a:t>„Czasami </a:t>
            </a:r>
            <a:r>
              <a:rPr lang="pl-PL" sz="1200" dirty="0">
                <a:latin typeface="Times New Roman"/>
                <a:ea typeface="Times New Roman"/>
              </a:rPr>
              <a:t>chciałbym być w pobliżu miejsc, gdzie dostępny jest alkohol, szczególnie wśród moich dawnych przyjaciół, z którymi </a:t>
            </a:r>
            <a:r>
              <a:rPr lang="pl-PL" sz="1200" dirty="0" smtClean="0">
                <a:latin typeface="Times New Roman"/>
                <a:ea typeface="Times New Roman"/>
              </a:rPr>
              <a:t>piłem i </a:t>
            </a:r>
            <a:r>
              <a:rPr lang="pl-PL" sz="1200" dirty="0">
                <a:latin typeface="Times New Roman"/>
                <a:ea typeface="Times New Roman"/>
              </a:rPr>
              <a:t>w miejscach, gdzie sam piłem. Kiedy to się zdarza zwykle mówię sobie, że mogę nad tym zapanować, ponieważ nie chcę pić</a:t>
            </a:r>
            <a:r>
              <a:rPr lang="pl-PL" sz="1200" dirty="0" smtClean="0">
                <a:latin typeface="Times New Roman"/>
                <a:ea typeface="Times New Roman"/>
              </a:rPr>
              <a:t>.”</a:t>
            </a:r>
            <a:endParaRPr lang="pl-PL" sz="1200" dirty="0">
              <a:latin typeface="Times New Roman"/>
              <a:ea typeface="Times New Roman"/>
            </a:endParaRPr>
          </a:p>
          <a:p>
            <a:pPr marL="342900" lvl="0" indent="-342900" algn="just">
              <a:spcAft>
                <a:spcPts val="0"/>
              </a:spcAft>
              <a:buFont typeface="Symbol"/>
              <a:buChar char=""/>
              <a:tabLst>
                <a:tab pos="228600" algn="l"/>
              </a:tabLst>
            </a:pPr>
            <a:r>
              <a:rPr lang="pl-PL" sz="1200" dirty="0">
                <a:latin typeface="Times New Roman"/>
                <a:ea typeface="Times New Roman"/>
              </a:rPr>
              <a:t>Czasami będziesz czuł także natrętną potrzebę jakichś zachowań. Może to być nieustanna praca, jedzenie, zamartwianie się albo robienie w kółko czegokolwiek innego. Czasami jest to oznaką, że jesteś pod wpływem stresu albo może być to po prostu nawykiem związanym </a:t>
            </a:r>
            <a:r>
              <a:rPr lang="pl-PL" sz="1200" dirty="0" smtClean="0">
                <a:latin typeface="Times New Roman"/>
                <a:ea typeface="Times New Roman"/>
              </a:rPr>
              <a:t>            z </a:t>
            </a:r>
            <a:r>
              <a:rPr lang="pl-PL" sz="1200" dirty="0">
                <a:latin typeface="Times New Roman"/>
                <a:ea typeface="Times New Roman"/>
              </a:rPr>
              <a:t>uzależnieniem (zachowujesz się w sposób, do jakiego się przyzwyczaiłeś). Rozmawiaj o tym z innymi zdrowiejącymi osobami i staraj się ukierunkować te zachowania w stronę działań pozytywnych.  </a:t>
            </a:r>
          </a:p>
          <a:p>
            <a:pPr algn="just">
              <a:spcAft>
                <a:spcPts val="0"/>
              </a:spcAft>
            </a:pPr>
            <a:r>
              <a:rPr lang="pl-PL" sz="1200" dirty="0">
                <a:latin typeface="Times New Roman"/>
                <a:ea typeface="Times New Roman"/>
              </a:rPr>
              <a:t> </a:t>
            </a:r>
          </a:p>
          <a:p>
            <a:pPr algn="just">
              <a:spcAft>
                <a:spcPts val="0"/>
              </a:spcAft>
            </a:pPr>
            <a:r>
              <a:rPr lang="pl-PL" sz="1200" b="1" dirty="0">
                <a:latin typeface="Times New Roman"/>
                <a:ea typeface="Times New Roman"/>
              </a:rPr>
              <a:t>3. Głód fizyczny (gwałtowne pożądanie alkoholu).</a:t>
            </a:r>
            <a:r>
              <a:rPr lang="pl-PL" sz="1200" dirty="0">
                <a:latin typeface="Times New Roman"/>
                <a:ea typeface="Times New Roman"/>
              </a:rPr>
              <a:t> </a:t>
            </a:r>
            <a:r>
              <a:rPr lang="pl-PL" sz="1200" dirty="0" smtClean="0">
                <a:latin typeface="Times New Roman"/>
                <a:ea typeface="Times New Roman"/>
              </a:rPr>
              <a:t>„Czasami </a:t>
            </a:r>
            <a:r>
              <a:rPr lang="pl-PL" sz="1200" dirty="0">
                <a:latin typeface="Times New Roman"/>
                <a:ea typeface="Times New Roman"/>
              </a:rPr>
              <a:t>moje ciało zdaje się gwałtownie domagać alkoholu lub innych substancji psychoaktywnych. Utrudnia mi to kontrolowanie myśli, uczuć i </a:t>
            </a:r>
            <a:r>
              <a:rPr lang="pl-PL" sz="1200" dirty="0" smtClean="0">
                <a:latin typeface="Times New Roman"/>
                <a:ea typeface="Times New Roman"/>
              </a:rPr>
              <a:t>czynów”.</a:t>
            </a:r>
            <a:endParaRPr lang="pl-PL" sz="1200" dirty="0">
              <a:latin typeface="Times New Roman"/>
              <a:ea typeface="Times New Roman"/>
            </a:endParaRPr>
          </a:p>
          <a:p>
            <a:pPr marL="342900" lvl="0" indent="-342900" algn="just">
              <a:spcAft>
                <a:spcPts val="0"/>
              </a:spcAft>
              <a:buFont typeface="Symbol"/>
              <a:buChar char=""/>
              <a:tabLst>
                <a:tab pos="228600" algn="l"/>
              </a:tabLst>
            </a:pPr>
            <a:r>
              <a:rPr lang="pl-PL" sz="1200" dirty="0">
                <a:latin typeface="Times New Roman"/>
                <a:ea typeface="Times New Roman"/>
              </a:rPr>
              <a:t>Stan ten pojawia się często po wystąpieniu obsesyjnych myśli o alkoholu, może też wystąpić bez żadnej wyraźnej przyczyny. W takim wypadku należy porozmawiać z inną zdrowiejącą osobą, wykonać ćwiczenia oddechowe, a nawet fizyczne, by pozbyć się tego uczucia. Objawy te przeminą, ale są niebezpieczne dla twojego zdrowienia, jeżeli nie podejmiesz żadnych działań.</a:t>
            </a:r>
          </a:p>
          <a:p>
            <a:pPr algn="just">
              <a:spcAft>
                <a:spcPts val="0"/>
              </a:spcAft>
            </a:pPr>
            <a:r>
              <a:rPr lang="pl-PL" sz="1200" dirty="0">
                <a:latin typeface="Times New Roman"/>
                <a:ea typeface="Times New Roman"/>
              </a:rPr>
              <a:t> </a:t>
            </a:r>
          </a:p>
          <a:p>
            <a:pPr algn="just">
              <a:spcAft>
                <a:spcPts val="0"/>
              </a:spcAft>
            </a:pPr>
            <a:r>
              <a:rPr lang="pl-PL" sz="1200" b="1" dirty="0">
                <a:latin typeface="Times New Roman"/>
                <a:ea typeface="Times New Roman"/>
              </a:rPr>
              <a:t>4. „Obrzydzanie” trzeźwości. </a:t>
            </a:r>
            <a:r>
              <a:rPr lang="pl-PL" sz="1200" b="1" dirty="0" smtClean="0">
                <a:latin typeface="Times New Roman"/>
                <a:ea typeface="Times New Roman"/>
              </a:rPr>
              <a:t>„</a:t>
            </a:r>
            <a:r>
              <a:rPr lang="pl-PL" sz="1200" dirty="0" smtClean="0">
                <a:latin typeface="Times New Roman"/>
                <a:ea typeface="Times New Roman"/>
              </a:rPr>
              <a:t>Czasami </a:t>
            </a:r>
            <a:r>
              <a:rPr lang="pl-PL" sz="1200" dirty="0">
                <a:latin typeface="Times New Roman"/>
                <a:ea typeface="Times New Roman"/>
              </a:rPr>
              <a:t>wydaje się, że zdrowienie przysparza tylu problemów, </a:t>
            </a:r>
            <a:r>
              <a:rPr lang="pl-PL" sz="1200" dirty="0" smtClean="0">
                <a:latin typeface="Times New Roman"/>
                <a:ea typeface="Times New Roman"/>
              </a:rPr>
              <a:t>        że </a:t>
            </a:r>
            <a:r>
              <a:rPr lang="pl-PL" sz="1200" dirty="0">
                <a:latin typeface="Times New Roman"/>
                <a:ea typeface="Times New Roman"/>
              </a:rPr>
              <a:t>nie jestem w stanie im podołać. Wydaje mi się, że to zbyt duży </a:t>
            </a:r>
            <a:r>
              <a:rPr lang="pl-PL" sz="1200" dirty="0" smtClean="0">
                <a:latin typeface="Times New Roman"/>
                <a:ea typeface="Times New Roman"/>
              </a:rPr>
              <a:t>ciężar i </a:t>
            </a:r>
            <a:r>
              <a:rPr lang="pl-PL" sz="1200" dirty="0">
                <a:latin typeface="Times New Roman"/>
                <a:ea typeface="Times New Roman"/>
              </a:rPr>
              <a:t>właściwie mogę się poddać</a:t>
            </a:r>
            <a:r>
              <a:rPr lang="pl-PL" sz="1200" dirty="0" smtClean="0">
                <a:latin typeface="Times New Roman"/>
                <a:ea typeface="Times New Roman"/>
              </a:rPr>
              <a:t>. Pojawia się myśl, </a:t>
            </a:r>
            <a:r>
              <a:rPr lang="pl-PL" sz="1200" dirty="0">
                <a:latin typeface="Times New Roman"/>
                <a:ea typeface="Times New Roman"/>
              </a:rPr>
              <a:t>że picie mogłoby przynieść </a:t>
            </a:r>
            <a:r>
              <a:rPr lang="pl-PL" sz="1200" dirty="0" smtClean="0">
                <a:latin typeface="Times New Roman"/>
                <a:ea typeface="Times New Roman"/>
              </a:rPr>
              <a:t>ulgę”. </a:t>
            </a:r>
            <a:endParaRPr lang="pl-PL" sz="1200" dirty="0">
              <a:latin typeface="Times New Roman"/>
              <a:ea typeface="Times New Roman"/>
            </a:endParaRPr>
          </a:p>
          <a:p>
            <a:pPr marL="342900" lvl="0" indent="-342900" algn="just">
              <a:spcAft>
                <a:spcPts val="0"/>
              </a:spcAft>
              <a:buFont typeface="Symbol"/>
              <a:buChar char=""/>
              <a:tabLst>
                <a:tab pos="228600" algn="l"/>
              </a:tabLst>
            </a:pPr>
            <a:r>
              <a:rPr lang="pl-PL" sz="1200" dirty="0">
                <a:latin typeface="Times New Roman"/>
                <a:ea typeface="Times New Roman"/>
              </a:rPr>
              <a:t>W twoim zdrowieniu mogą pojawić się problemy, których sposobu rozwiązania nie będziesz mógł wymyślić od razu. Możesz czuć się bezradnie i myśleć, że twoja sytuacja jest beznadziejna. Zdarza się to prawie wszystkim zdrowiejącym osobom. </a:t>
            </a:r>
          </a:p>
          <a:p>
            <a:pPr marL="228600" algn="just">
              <a:spcAft>
                <a:spcPts val="0"/>
              </a:spcAft>
            </a:pPr>
            <a:r>
              <a:rPr lang="pl-PL" sz="1200" dirty="0">
                <a:latin typeface="Times New Roman"/>
                <a:ea typeface="Times New Roman"/>
              </a:rPr>
              <a:t>Myśl o tym, co możesz zrobić dzisiaj i tylko dzisiaj.</a:t>
            </a:r>
          </a:p>
          <a:p>
            <a:pPr algn="just">
              <a:spcAft>
                <a:spcPts val="0"/>
              </a:spcAft>
            </a:pPr>
            <a:r>
              <a:rPr lang="pl-PL" sz="1200" dirty="0">
                <a:latin typeface="Times New Roman"/>
                <a:ea typeface="Times New Roman"/>
              </a:rPr>
              <a:t> </a:t>
            </a:r>
          </a:p>
          <a:p>
            <a:pPr algn="just">
              <a:spcAft>
                <a:spcPts val="0"/>
              </a:spcAft>
            </a:pPr>
            <a:r>
              <a:rPr lang="pl-PL" sz="1200" b="1" dirty="0">
                <a:latin typeface="Times New Roman"/>
                <a:ea typeface="Times New Roman"/>
              </a:rPr>
              <a:t>5. Euforyczne wspomnienia.</a:t>
            </a:r>
            <a:r>
              <a:rPr lang="pl-PL" sz="1200" dirty="0">
                <a:latin typeface="Times New Roman"/>
                <a:ea typeface="Times New Roman"/>
              </a:rPr>
              <a:t> </a:t>
            </a:r>
            <a:r>
              <a:rPr lang="pl-PL" sz="1200" dirty="0" smtClean="0">
                <a:latin typeface="Times New Roman"/>
                <a:ea typeface="Times New Roman"/>
              </a:rPr>
              <a:t>„Czasami </a:t>
            </a:r>
            <a:r>
              <a:rPr lang="pl-PL" sz="1200" dirty="0">
                <a:latin typeface="Times New Roman"/>
                <a:ea typeface="Times New Roman"/>
              </a:rPr>
              <a:t>mam przyjemne wspomnienia związane z okresami, kiedy piłem. Zdają się one pojawiać niespodziewanie. Kiedy to się zdarza, zapominam o bólu </a:t>
            </a:r>
            <a:r>
              <a:rPr lang="pl-PL" sz="1200" dirty="0" smtClean="0">
                <a:latin typeface="Times New Roman"/>
                <a:ea typeface="Times New Roman"/>
              </a:rPr>
              <a:t>                      i </a:t>
            </a:r>
            <a:r>
              <a:rPr lang="pl-PL" sz="1200" dirty="0">
                <a:latin typeface="Times New Roman"/>
                <a:ea typeface="Times New Roman"/>
              </a:rPr>
              <a:t>cierpieniach, jakie picie powodowało i chcę znowu pić</a:t>
            </a:r>
            <a:r>
              <a:rPr lang="pl-PL" sz="1200" dirty="0" smtClean="0">
                <a:latin typeface="Times New Roman"/>
                <a:ea typeface="Times New Roman"/>
              </a:rPr>
              <a:t>.”</a:t>
            </a:r>
            <a:endParaRPr lang="pl-PL" sz="1200" dirty="0">
              <a:latin typeface="Times New Roman"/>
              <a:ea typeface="Times New Roman"/>
            </a:endParaRPr>
          </a:p>
          <a:p>
            <a:pPr marL="342900" lvl="0" indent="-342900" algn="just">
              <a:spcAft>
                <a:spcPts val="0"/>
              </a:spcAft>
              <a:buFont typeface="Symbol"/>
              <a:buChar char=""/>
              <a:tabLst>
                <a:tab pos="228600" algn="l"/>
              </a:tabLst>
            </a:pPr>
            <a:r>
              <a:rPr lang="pl-PL" sz="1200" dirty="0">
                <a:latin typeface="Times New Roman"/>
                <a:ea typeface="Times New Roman"/>
              </a:rPr>
              <a:t>Takie sytuacje mogą wyzwolić obsesyjne myślenie, natrętne zachowania albo głód fizyczny. Będziesz miał skłonność do wyolbrzymiania dobrych wspomnień i ignorowania niepomyślnych następstw i problemów spowodowanych piciem. </a:t>
            </a:r>
          </a:p>
          <a:p>
            <a:pPr marL="228600" algn="just">
              <a:spcAft>
                <a:spcPts val="0"/>
              </a:spcAft>
            </a:pPr>
            <a:r>
              <a:rPr lang="pl-PL" sz="1200" dirty="0">
                <a:latin typeface="Times New Roman"/>
                <a:ea typeface="Times New Roman"/>
              </a:rPr>
              <a:t>Unikaj tych wspomnień. Przypomnij sobie, jak dawno temu miałeś przyjemne doświadczenia związane z piciem. Przypomnij sobie wszystkie przykre konsekwencje picia. Rzeczywistością jest twoje uzależnienie</a:t>
            </a:r>
            <a:r>
              <a:rPr lang="pl-PL" sz="1200" dirty="0" smtClean="0">
                <a:latin typeface="Times New Roman"/>
                <a:ea typeface="Times New Roman"/>
              </a:rPr>
              <a:t>.</a:t>
            </a:r>
            <a:endParaRPr lang="pl-PL" sz="1200" dirty="0">
              <a:latin typeface="Times New Roman"/>
              <a:ea typeface="Times New Roman"/>
            </a:endParaRPr>
          </a:p>
        </p:txBody>
      </p:sp>
    </p:spTree>
    <p:extLst>
      <p:ext uri="{BB962C8B-B14F-4D97-AF65-F5344CB8AC3E}">
        <p14:creationId xmlns:p14="http://schemas.microsoft.com/office/powerpoint/2010/main" val="2998207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6632" y="27963"/>
            <a:ext cx="6408712" cy="8863965"/>
          </a:xfrm>
          <a:prstGeom prst="rect">
            <a:avLst/>
          </a:prstGeom>
        </p:spPr>
        <p:txBody>
          <a:bodyPr wrap="square">
            <a:spAutoFit/>
          </a:bodyPr>
          <a:lstStyle/>
          <a:p>
            <a:pPr algn="just">
              <a:spcAft>
                <a:spcPts val="0"/>
              </a:spcAft>
            </a:pPr>
            <a:r>
              <a:rPr lang="pl-PL" sz="1200" b="1" dirty="0">
                <a:latin typeface="Times New Roman"/>
                <a:ea typeface="Times New Roman"/>
              </a:rPr>
              <a:t>6. Magiczne myślenie.</a:t>
            </a:r>
            <a:r>
              <a:rPr lang="pl-PL" sz="1200" dirty="0">
                <a:latin typeface="Times New Roman"/>
                <a:ea typeface="Times New Roman"/>
              </a:rPr>
              <a:t> </a:t>
            </a:r>
            <a:r>
              <a:rPr lang="pl-PL" sz="1200" dirty="0" smtClean="0">
                <a:latin typeface="Times New Roman"/>
                <a:ea typeface="Times New Roman"/>
              </a:rPr>
              <a:t>„Czasami </a:t>
            </a:r>
            <a:r>
              <a:rPr lang="pl-PL" sz="1200" dirty="0">
                <a:latin typeface="Times New Roman"/>
                <a:ea typeface="Times New Roman"/>
              </a:rPr>
              <a:t>myślę, że gdybym nadal pił, poradziłbym </a:t>
            </a:r>
            <a:r>
              <a:rPr lang="pl-PL" sz="1200" dirty="0" smtClean="0">
                <a:latin typeface="Times New Roman"/>
                <a:ea typeface="Times New Roman"/>
              </a:rPr>
              <a:t>sobie z </a:t>
            </a:r>
            <a:r>
              <a:rPr lang="pl-PL" sz="1200" dirty="0">
                <a:latin typeface="Times New Roman"/>
                <a:ea typeface="Times New Roman"/>
              </a:rPr>
              <a:t>problemami lepiej (życie byłoby inne, ciekawsze, barwniejsze itp.). Nawiedzają mnie myśli, że gdybym wypił, </a:t>
            </a:r>
            <a:r>
              <a:rPr lang="pl-PL" sz="1200" dirty="0" smtClean="0">
                <a:latin typeface="Times New Roman"/>
                <a:ea typeface="Times New Roman"/>
              </a:rPr>
              <a:t>   to </a:t>
            </a:r>
            <a:r>
              <a:rPr lang="pl-PL" sz="1200" dirty="0">
                <a:latin typeface="Times New Roman"/>
                <a:ea typeface="Times New Roman"/>
              </a:rPr>
              <a:t>mógłbym rozwiązać </a:t>
            </a:r>
            <a:r>
              <a:rPr lang="pl-PL" sz="1200" dirty="0" smtClean="0">
                <a:latin typeface="Times New Roman"/>
                <a:ea typeface="Times New Roman"/>
              </a:rPr>
              <a:t>problem”.</a:t>
            </a:r>
            <a:endParaRPr lang="pl-PL" sz="1200" dirty="0">
              <a:latin typeface="Times New Roman"/>
              <a:ea typeface="Times New Roman"/>
            </a:endParaRPr>
          </a:p>
          <a:p>
            <a:pPr marL="342900" lvl="0" indent="-342900" algn="just">
              <a:spcAft>
                <a:spcPts val="0"/>
              </a:spcAft>
              <a:buFont typeface="Symbol"/>
              <a:buChar char=""/>
              <a:tabLst>
                <a:tab pos="228600" algn="l"/>
              </a:tabLst>
            </a:pPr>
            <a:r>
              <a:rPr lang="pl-PL" sz="1200" dirty="0">
                <a:latin typeface="Times New Roman"/>
                <a:ea typeface="Times New Roman"/>
              </a:rPr>
              <a:t>Magiczne myślenie to wiara, że picie alkoholu mogłoby poprawić sytuację lub pomóc </a:t>
            </a:r>
            <a:r>
              <a:rPr lang="pl-PL" sz="1200" dirty="0" smtClean="0">
                <a:latin typeface="Times New Roman"/>
                <a:ea typeface="Times New Roman"/>
              </a:rPr>
              <a:t>              ci </a:t>
            </a:r>
            <a:r>
              <a:rPr lang="pl-PL" sz="1200" dirty="0">
                <a:latin typeface="Times New Roman"/>
                <a:ea typeface="Times New Roman"/>
              </a:rPr>
              <a:t>w zrobieniu czegoś, z czym sam mógłbyś sobie nie poradzić. </a:t>
            </a:r>
          </a:p>
          <a:p>
            <a:pPr marL="228600" algn="just">
              <a:spcAft>
                <a:spcPts val="0"/>
              </a:spcAft>
            </a:pPr>
            <a:r>
              <a:rPr lang="pl-PL" sz="1200" dirty="0" smtClean="0">
                <a:latin typeface="Times New Roman"/>
                <a:ea typeface="Times New Roman"/>
              </a:rPr>
              <a:t>   Możesz </a:t>
            </a:r>
            <a:r>
              <a:rPr lang="pl-PL" sz="1200" dirty="0">
                <a:latin typeface="Times New Roman"/>
                <a:ea typeface="Times New Roman"/>
              </a:rPr>
              <a:t>się nauczyć, jak zrobić to wszystko bez alkoholu. Zapytaj o to innych zdrowiejących </a:t>
            </a:r>
            <a:r>
              <a:rPr lang="pl-PL" sz="1200" dirty="0" smtClean="0">
                <a:latin typeface="Times New Roman"/>
                <a:ea typeface="Times New Roman"/>
              </a:rPr>
              <a:t>   osób</a:t>
            </a:r>
            <a:r>
              <a:rPr lang="pl-PL" sz="1200" dirty="0">
                <a:latin typeface="Times New Roman"/>
                <a:ea typeface="Times New Roman"/>
              </a:rPr>
              <a:t>.</a:t>
            </a:r>
          </a:p>
          <a:p>
            <a:pPr algn="just">
              <a:spcAft>
                <a:spcPts val="0"/>
              </a:spcAft>
            </a:pPr>
            <a:r>
              <a:rPr lang="pl-PL" sz="1200" dirty="0">
                <a:latin typeface="Times New Roman"/>
                <a:ea typeface="Times New Roman"/>
              </a:rPr>
              <a:t> </a:t>
            </a:r>
          </a:p>
          <a:p>
            <a:pPr algn="just">
              <a:spcAft>
                <a:spcPts val="0"/>
              </a:spcAft>
            </a:pPr>
            <a:r>
              <a:rPr lang="pl-PL" sz="1200" b="1" dirty="0">
                <a:latin typeface="Times New Roman"/>
                <a:ea typeface="Times New Roman"/>
              </a:rPr>
              <a:t>7. Poczucie wstydu, winy i beznadziejności.</a:t>
            </a:r>
            <a:r>
              <a:rPr lang="pl-PL" sz="1200" dirty="0">
                <a:latin typeface="Times New Roman"/>
                <a:ea typeface="Times New Roman"/>
              </a:rPr>
              <a:t> </a:t>
            </a:r>
            <a:r>
              <a:rPr lang="pl-PL" sz="1200" dirty="0" smtClean="0">
                <a:latin typeface="Times New Roman"/>
                <a:ea typeface="Times New Roman"/>
              </a:rPr>
              <a:t>„Kiedy </a:t>
            </a:r>
            <a:r>
              <a:rPr lang="pl-PL" sz="1200" dirty="0">
                <a:latin typeface="Times New Roman"/>
                <a:ea typeface="Times New Roman"/>
              </a:rPr>
              <a:t>nachodzą mnie te myśli i </a:t>
            </a:r>
            <a:r>
              <a:rPr lang="pl-PL" sz="1200" dirty="0" smtClean="0">
                <a:latin typeface="Times New Roman"/>
                <a:ea typeface="Times New Roman"/>
              </a:rPr>
              <a:t>uczucia, to </a:t>
            </a:r>
            <a:r>
              <a:rPr lang="pl-PL" sz="1200" dirty="0">
                <a:latin typeface="Times New Roman"/>
                <a:ea typeface="Times New Roman"/>
              </a:rPr>
              <a:t>czuję się winny i zawstydzony. Czasami boję się, że te stany popchną mnie z </a:t>
            </a:r>
            <a:r>
              <a:rPr lang="pl-PL" sz="1200" dirty="0" smtClean="0">
                <a:latin typeface="Times New Roman"/>
                <a:ea typeface="Times New Roman"/>
              </a:rPr>
              <a:t>powrotem do </a:t>
            </a:r>
            <a:r>
              <a:rPr lang="pl-PL" sz="1200" dirty="0">
                <a:latin typeface="Times New Roman"/>
                <a:ea typeface="Times New Roman"/>
              </a:rPr>
              <a:t>picia. Kiedy to się zdarza próbuję sam sobie z tym poradzić i nie mówię o tym nikomu</a:t>
            </a:r>
            <a:r>
              <a:rPr lang="pl-PL" sz="1200" dirty="0" smtClean="0">
                <a:latin typeface="Times New Roman"/>
                <a:ea typeface="Times New Roman"/>
              </a:rPr>
              <a:t>.”</a:t>
            </a:r>
            <a:endParaRPr lang="pl-PL" sz="1200" dirty="0">
              <a:latin typeface="Times New Roman"/>
              <a:ea typeface="Times New Roman"/>
            </a:endParaRPr>
          </a:p>
          <a:p>
            <a:pPr marL="342900" lvl="0" indent="-342900" algn="just">
              <a:spcAft>
                <a:spcPts val="0"/>
              </a:spcAft>
              <a:buFont typeface="Symbol"/>
              <a:buChar char=""/>
              <a:tabLst>
                <a:tab pos="228600" algn="l"/>
              </a:tabLst>
            </a:pPr>
            <a:r>
              <a:rPr lang="pl-PL" sz="1200" dirty="0">
                <a:latin typeface="Times New Roman"/>
                <a:ea typeface="Times New Roman"/>
              </a:rPr>
              <a:t>Rozmawianie z innymi zdrowiejącymi osobami o tych myślach i uczuciach jest absolutnie konieczne. Dowiesz się wtedy, że oni także mieli takie objawy. Możesz zapytać ich co zrobili, żeby je zwalczyć i samemu spróbować tych sposobów. Staraj się też koncentrować uwagę na czymś innym, na drobnych, ale ważnych rzeczach, które już teraz realizujesz w trzeźwości.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r>
              <a:rPr lang="pl-PL" sz="1200" dirty="0" smtClean="0">
                <a:latin typeface="Times New Roman"/>
                <a:ea typeface="Times New Roman"/>
              </a:rPr>
              <a:t>            </a:t>
            </a:r>
            <a:r>
              <a:rPr lang="pl-PL" sz="1200" dirty="0">
                <a:latin typeface="Times New Roman"/>
                <a:ea typeface="Times New Roman"/>
              </a:rPr>
              <a:t>Materiały Licheńskiego Centrum Pomocy</a:t>
            </a:r>
            <a:endParaRPr lang="pl-PL" sz="1200" dirty="0">
              <a:effectLst/>
              <a:latin typeface="Times New Roman"/>
              <a:ea typeface="Times New Roman"/>
            </a:endParaRPr>
          </a:p>
        </p:txBody>
      </p:sp>
    </p:spTree>
    <p:extLst>
      <p:ext uri="{BB962C8B-B14F-4D97-AF65-F5344CB8AC3E}">
        <p14:creationId xmlns:p14="http://schemas.microsoft.com/office/powerpoint/2010/main" val="1667626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8640" y="107504"/>
            <a:ext cx="6408712" cy="8956298"/>
          </a:xfrm>
          <a:prstGeom prst="rect">
            <a:avLst/>
          </a:prstGeom>
        </p:spPr>
        <p:txBody>
          <a:bodyPr wrap="square">
            <a:spAutoFit/>
          </a:bodyPr>
          <a:lstStyle/>
          <a:p>
            <a:pPr>
              <a:spcAft>
                <a:spcPts val="0"/>
              </a:spcAft>
            </a:pPr>
            <a:r>
              <a:rPr lang="pl-PL" sz="1200" dirty="0">
                <a:solidFill>
                  <a:srgbClr val="4F81BD"/>
                </a:solidFill>
                <a:latin typeface="Comic Sans MS"/>
                <a:ea typeface="Times New Roman"/>
              </a:rPr>
              <a:t>Charakterystyczne postawy towarzyszące nawrotowi:</a:t>
            </a:r>
            <a:endParaRPr lang="pl-PL" sz="1200" dirty="0">
              <a:latin typeface="Times New Roman"/>
              <a:ea typeface="Times New Roman"/>
            </a:endParaRPr>
          </a:p>
          <a:p>
            <a:pPr>
              <a:spcAft>
                <a:spcPts val="0"/>
              </a:spcAft>
            </a:pPr>
            <a:r>
              <a:rPr lang="pl-PL" sz="1200" dirty="0">
                <a:latin typeface="Times New Roman"/>
                <a:ea typeface="Times New Roman"/>
              </a:rPr>
              <a:t> </a:t>
            </a:r>
          </a:p>
          <a:p>
            <a:pPr marL="342900" lvl="0" indent="-342900">
              <a:spcAft>
                <a:spcPts val="0"/>
              </a:spcAft>
              <a:buFont typeface="Symbol"/>
              <a:buChar char=""/>
              <a:tabLst>
                <a:tab pos="228600" algn="l"/>
              </a:tabLst>
            </a:pPr>
            <a:r>
              <a:rPr lang="pl-PL" sz="1200" dirty="0">
                <a:latin typeface="Times New Roman"/>
                <a:ea typeface="Times New Roman"/>
              </a:rPr>
              <a:t>Trzeźwość jest nudna.</a:t>
            </a:r>
          </a:p>
          <a:p>
            <a:pPr marL="342900" lvl="0" indent="-342900">
              <a:spcAft>
                <a:spcPts val="0"/>
              </a:spcAft>
              <a:buFont typeface="Symbol"/>
              <a:buChar char=""/>
              <a:tabLst>
                <a:tab pos="228600" algn="l"/>
              </a:tabLst>
            </a:pPr>
            <a:r>
              <a:rPr lang="pl-PL" sz="1200" dirty="0">
                <a:latin typeface="Times New Roman"/>
                <a:ea typeface="Times New Roman"/>
              </a:rPr>
              <a:t>Nigdy więcej nie wypiję.</a:t>
            </a:r>
          </a:p>
          <a:p>
            <a:pPr marL="342900" lvl="0" indent="-342900">
              <a:spcAft>
                <a:spcPts val="0"/>
              </a:spcAft>
              <a:buFont typeface="Symbol"/>
              <a:buChar char=""/>
              <a:tabLst>
                <a:tab pos="228600" algn="l"/>
              </a:tabLst>
            </a:pPr>
            <a:r>
              <a:rPr lang="pl-PL" sz="1200" dirty="0">
                <a:latin typeface="Times New Roman"/>
                <a:ea typeface="Times New Roman"/>
              </a:rPr>
              <a:t>Moje problemy nie mogą być rozwiązane.</a:t>
            </a:r>
          </a:p>
          <a:p>
            <a:pPr marL="342900" lvl="0" indent="-342900">
              <a:spcAft>
                <a:spcPts val="0"/>
              </a:spcAft>
              <a:buFont typeface="Symbol"/>
              <a:buChar char=""/>
              <a:tabLst>
                <a:tab pos="228600" algn="l"/>
              </a:tabLst>
            </a:pPr>
            <a:r>
              <a:rPr lang="pl-PL" sz="1200" dirty="0">
                <a:latin typeface="Times New Roman"/>
                <a:ea typeface="Times New Roman"/>
              </a:rPr>
              <a:t>Nie jestem taki zły jak ...............................</a:t>
            </a:r>
          </a:p>
          <a:p>
            <a:pPr marL="342900" lvl="0" indent="-342900">
              <a:spcAft>
                <a:spcPts val="0"/>
              </a:spcAft>
              <a:buFont typeface="Symbol"/>
              <a:buChar char=""/>
              <a:tabLst>
                <a:tab pos="228600" algn="l"/>
              </a:tabLst>
            </a:pPr>
            <a:r>
              <a:rPr lang="pl-PL" sz="1200" dirty="0">
                <a:latin typeface="Times New Roman"/>
                <a:ea typeface="Times New Roman"/>
              </a:rPr>
              <a:t>Szkoda, że nie jestem szczęśliwy.</a:t>
            </a:r>
          </a:p>
          <a:p>
            <a:pPr marL="342900" lvl="0" indent="-342900">
              <a:spcAft>
                <a:spcPts val="0"/>
              </a:spcAft>
              <a:buFont typeface="Symbol"/>
              <a:buChar char=""/>
              <a:tabLst>
                <a:tab pos="228600" algn="l"/>
              </a:tabLst>
            </a:pPr>
            <a:r>
              <a:rPr lang="pl-PL" sz="1200" dirty="0">
                <a:latin typeface="Times New Roman"/>
                <a:ea typeface="Times New Roman"/>
              </a:rPr>
              <a:t>Nie dbam o to.</a:t>
            </a:r>
          </a:p>
          <a:p>
            <a:pPr marL="342900" lvl="0" indent="-342900">
              <a:spcAft>
                <a:spcPts val="0"/>
              </a:spcAft>
              <a:buFont typeface="Symbol"/>
              <a:buChar char=""/>
              <a:tabLst>
                <a:tab pos="228600" algn="l"/>
              </a:tabLst>
            </a:pPr>
            <a:r>
              <a:rPr lang="pl-PL" sz="1200" dirty="0">
                <a:latin typeface="Times New Roman"/>
                <a:ea typeface="Times New Roman"/>
              </a:rPr>
              <a:t>Jeśli nikt inny nie dba o to, to dlaczego ja powinienem.</a:t>
            </a:r>
          </a:p>
          <a:p>
            <a:pPr marL="342900" lvl="0" indent="-342900">
              <a:spcAft>
                <a:spcPts val="0"/>
              </a:spcAft>
              <a:buFont typeface="Symbol"/>
              <a:buChar char=""/>
              <a:tabLst>
                <a:tab pos="228600" algn="l"/>
              </a:tabLst>
            </a:pPr>
            <a:r>
              <a:rPr lang="pl-PL" sz="1200" dirty="0">
                <a:latin typeface="Times New Roman"/>
                <a:ea typeface="Times New Roman"/>
              </a:rPr>
              <a:t>Oni nie wiedzą, o czym mówią.</a:t>
            </a:r>
          </a:p>
          <a:p>
            <a:pPr marL="342900" lvl="0" indent="-342900">
              <a:spcAft>
                <a:spcPts val="0"/>
              </a:spcAft>
              <a:buFont typeface="Symbol"/>
              <a:buChar char=""/>
              <a:tabLst>
                <a:tab pos="228600" algn="l"/>
              </a:tabLst>
            </a:pPr>
            <a:r>
              <a:rPr lang="pl-PL" sz="1200" dirty="0">
                <a:latin typeface="Times New Roman"/>
                <a:ea typeface="Times New Roman"/>
              </a:rPr>
              <a:t>Nie potrafię zmienić sposobu swojego myślenia. </a:t>
            </a:r>
          </a:p>
          <a:p>
            <a:pPr marL="342900" lvl="0" indent="-342900">
              <a:spcAft>
                <a:spcPts val="0"/>
              </a:spcAft>
              <a:buFont typeface="Symbol"/>
              <a:buChar char=""/>
              <a:tabLst>
                <a:tab pos="228600" algn="l"/>
              </a:tabLst>
            </a:pPr>
            <a:r>
              <a:rPr lang="pl-PL" sz="1200" dirty="0">
                <a:latin typeface="Times New Roman"/>
                <a:ea typeface="Times New Roman"/>
              </a:rPr>
              <a:t>Jeśli się przeprowadzę, wszystko się zmieni, poprawi.</a:t>
            </a:r>
          </a:p>
          <a:p>
            <a:pPr marL="342900" lvl="0" indent="-342900">
              <a:spcAft>
                <a:spcPts val="0"/>
              </a:spcAft>
              <a:buFont typeface="Symbol"/>
              <a:buChar char=""/>
              <a:tabLst>
                <a:tab pos="228600" algn="l"/>
              </a:tabLst>
            </a:pPr>
            <a:r>
              <a:rPr lang="pl-PL" sz="1200" dirty="0">
                <a:latin typeface="Times New Roman"/>
                <a:ea typeface="Times New Roman"/>
              </a:rPr>
              <a:t>Lubię swoich starych znajomych.</a:t>
            </a:r>
          </a:p>
          <a:p>
            <a:pPr marL="342900" lvl="0" indent="-342900">
              <a:spcAft>
                <a:spcPts val="0"/>
              </a:spcAft>
              <a:buFont typeface="Symbol"/>
              <a:buChar char=""/>
              <a:tabLst>
                <a:tab pos="228600" algn="l"/>
              </a:tabLst>
            </a:pPr>
            <a:r>
              <a:rPr lang="pl-PL" sz="1200" dirty="0">
                <a:latin typeface="Times New Roman"/>
                <a:ea typeface="Times New Roman"/>
              </a:rPr>
              <a:t>Nikt nie potrzebuje wiedzieć, co czuję.</a:t>
            </a:r>
          </a:p>
          <a:p>
            <a:pPr marL="342900" lvl="0" indent="-342900">
              <a:spcAft>
                <a:spcPts val="0"/>
              </a:spcAft>
              <a:buFont typeface="Symbol"/>
              <a:buChar char=""/>
              <a:tabLst>
                <a:tab pos="228600" algn="l"/>
              </a:tabLst>
            </a:pPr>
            <a:r>
              <a:rPr lang="pl-PL" sz="1200" dirty="0">
                <a:latin typeface="Times New Roman"/>
                <a:ea typeface="Times New Roman"/>
              </a:rPr>
              <a:t>Jestem przygnębiony (w depresji).</a:t>
            </a:r>
          </a:p>
          <a:p>
            <a:pPr marL="342900" lvl="0" indent="-342900">
              <a:spcAft>
                <a:spcPts val="0"/>
              </a:spcAft>
              <a:buFont typeface="Symbol"/>
              <a:buChar char=""/>
              <a:tabLst>
                <a:tab pos="228600" algn="l"/>
              </a:tabLst>
            </a:pPr>
            <a:r>
              <a:rPr lang="pl-PL" sz="1200" dirty="0">
                <a:latin typeface="Times New Roman"/>
                <a:ea typeface="Times New Roman"/>
              </a:rPr>
              <a:t>Patrzę na rzeczy tylko z mojego punktu widzenia.</a:t>
            </a:r>
          </a:p>
          <a:p>
            <a:pPr marL="342900" lvl="0" indent="-342900">
              <a:spcAft>
                <a:spcPts val="0"/>
              </a:spcAft>
              <a:buFont typeface="Symbol"/>
              <a:buChar char=""/>
              <a:tabLst>
                <a:tab pos="228600" algn="l"/>
              </a:tabLst>
            </a:pPr>
            <a:r>
              <a:rPr lang="pl-PL" sz="1200" dirty="0">
                <a:latin typeface="Times New Roman"/>
                <a:ea typeface="Times New Roman"/>
              </a:rPr>
              <a:t>Nie poradzę sobie z tym.</a:t>
            </a:r>
          </a:p>
          <a:p>
            <a:pPr marL="342900" lvl="0" indent="-342900">
              <a:spcAft>
                <a:spcPts val="0"/>
              </a:spcAft>
              <a:buFont typeface="Symbol"/>
              <a:buChar char=""/>
              <a:tabLst>
                <a:tab pos="228600" algn="l"/>
              </a:tabLst>
            </a:pPr>
            <a:r>
              <a:rPr lang="pl-PL" sz="1200" dirty="0">
                <a:latin typeface="Times New Roman"/>
                <a:ea typeface="Times New Roman"/>
              </a:rPr>
              <a:t>Jeśli zajmę się czyimiś problemami, nie będę musiał stawiać czoła moim.</a:t>
            </a:r>
          </a:p>
          <a:p>
            <a:pPr marL="342900" lvl="0" indent="-342900">
              <a:spcAft>
                <a:spcPts val="0"/>
              </a:spcAft>
              <a:buFont typeface="Symbol"/>
              <a:buChar char=""/>
              <a:tabLst>
                <a:tab pos="228600" algn="l"/>
              </a:tabLst>
            </a:pPr>
            <a:r>
              <a:rPr lang="pl-PL" sz="1200" dirty="0">
                <a:latin typeface="Times New Roman"/>
                <a:ea typeface="Times New Roman"/>
              </a:rPr>
              <a:t>Nie mogę tego zrobić.</a:t>
            </a:r>
          </a:p>
          <a:p>
            <a:pPr marL="342900" lvl="0" indent="-342900">
              <a:spcAft>
                <a:spcPts val="0"/>
              </a:spcAft>
              <a:buFont typeface="Symbol"/>
              <a:buChar char=""/>
              <a:tabLst>
                <a:tab pos="228600" algn="l"/>
              </a:tabLst>
            </a:pPr>
            <a:r>
              <a:rPr lang="pl-PL" sz="1200" dirty="0">
                <a:latin typeface="Times New Roman"/>
                <a:ea typeface="Times New Roman"/>
              </a:rPr>
              <a:t>Po co próbować.</a:t>
            </a:r>
          </a:p>
          <a:p>
            <a:pPr>
              <a:spcAft>
                <a:spcPts val="0"/>
              </a:spcAft>
            </a:pPr>
            <a:r>
              <a:rPr lang="pl-PL" sz="1200" dirty="0">
                <a:latin typeface="Times New Roman"/>
                <a:ea typeface="Times New Roman"/>
              </a:rPr>
              <a:t> </a:t>
            </a:r>
          </a:p>
          <a:p>
            <a:pPr>
              <a:spcAft>
                <a:spcPts val="0"/>
              </a:spcAft>
            </a:pPr>
            <a:r>
              <a:rPr lang="pl-PL" sz="1200" u="sng" dirty="0">
                <a:solidFill>
                  <a:srgbClr val="FF0000"/>
                </a:solidFill>
                <a:latin typeface="Times New Roman"/>
                <a:ea typeface="Times New Roman"/>
              </a:rPr>
              <a:t>Skutek - </a:t>
            </a:r>
            <a:r>
              <a:rPr lang="pl-PL" sz="1200" b="1" u="sng" dirty="0">
                <a:solidFill>
                  <a:srgbClr val="FF0000"/>
                </a:solidFill>
                <a:latin typeface="Times New Roman"/>
                <a:ea typeface="Times New Roman"/>
              </a:rPr>
              <a:t>powrót do picia.</a:t>
            </a:r>
            <a:endParaRPr lang="pl-PL" sz="1200" dirty="0">
              <a:latin typeface="Times New Roman"/>
              <a:ea typeface="Times New Roman"/>
            </a:endParaRPr>
          </a:p>
          <a:p>
            <a:pPr>
              <a:spcAft>
                <a:spcPts val="0"/>
              </a:spcAft>
            </a:pPr>
            <a:r>
              <a:rPr lang="pl-PL" sz="1200" b="1" dirty="0">
                <a:latin typeface="Times New Roman"/>
                <a:ea typeface="Times New Roman"/>
              </a:rPr>
              <a:t> </a:t>
            </a:r>
            <a:endParaRPr lang="pl-PL" sz="1200" dirty="0">
              <a:latin typeface="Times New Roman"/>
              <a:ea typeface="Times New Roman"/>
            </a:endParaRPr>
          </a:p>
          <a:p>
            <a:pPr>
              <a:spcAft>
                <a:spcPts val="0"/>
              </a:spcAft>
            </a:pPr>
            <a:r>
              <a:rPr lang="pl-PL" sz="1200" dirty="0">
                <a:latin typeface="Times New Roman"/>
                <a:ea typeface="Times New Roman"/>
              </a:rPr>
              <a:t>Rozpoznawanie nawrotu choroby (strategie):</a:t>
            </a:r>
          </a:p>
          <a:p>
            <a:pPr>
              <a:spcAft>
                <a:spcPts val="0"/>
              </a:spcAft>
            </a:pPr>
            <a:r>
              <a:rPr lang="pl-PL" sz="1200" dirty="0">
                <a:latin typeface="Times New Roman"/>
                <a:ea typeface="Times New Roman"/>
              </a:rPr>
              <a:t> </a:t>
            </a:r>
          </a:p>
          <a:p>
            <a:pPr>
              <a:spcAft>
                <a:spcPts val="0"/>
              </a:spcAft>
            </a:pPr>
            <a:r>
              <a:rPr lang="pl-PL" sz="1200" dirty="0">
                <a:latin typeface="Times New Roman"/>
                <a:ea typeface="Times New Roman"/>
              </a:rPr>
              <a:t>1. Sporządzanie własnej listy sygnałów ostrzegawczych.</a:t>
            </a:r>
          </a:p>
          <a:p>
            <a:pPr>
              <a:spcAft>
                <a:spcPts val="0"/>
              </a:spcAft>
            </a:pPr>
            <a:r>
              <a:rPr lang="pl-PL" sz="1200" dirty="0">
                <a:latin typeface="Times New Roman"/>
                <a:ea typeface="Times New Roman"/>
              </a:rPr>
              <a:t>2. Pisanie dziennika uczuć.</a:t>
            </a:r>
          </a:p>
          <a:p>
            <a:pPr>
              <a:spcAft>
                <a:spcPts val="0"/>
              </a:spcAft>
            </a:pPr>
            <a:r>
              <a:rPr lang="pl-PL" sz="1200" dirty="0">
                <a:latin typeface="Times New Roman"/>
                <a:ea typeface="Times New Roman"/>
              </a:rPr>
              <a:t>3. Udział bliskich w rozpoznawaniu sygnałów. </a:t>
            </a:r>
          </a:p>
          <a:p>
            <a:pPr>
              <a:spcAft>
                <a:spcPts val="0"/>
              </a:spcAft>
            </a:pPr>
            <a:r>
              <a:rPr lang="pl-PL" sz="1200" dirty="0">
                <a:latin typeface="Times New Roman"/>
                <a:ea typeface="Times New Roman"/>
              </a:rPr>
              <a:t> </a:t>
            </a:r>
          </a:p>
          <a:p>
            <a:pPr>
              <a:spcAft>
                <a:spcPts val="0"/>
              </a:spcAft>
            </a:pPr>
            <a:r>
              <a:rPr lang="pl-PL" sz="1200" dirty="0">
                <a:latin typeface="Times New Roman"/>
                <a:ea typeface="Times New Roman"/>
              </a:rPr>
              <a:t>W momencie zauważenia sygnału ostrzegawczego sięgnij do planu awaryjnego.</a:t>
            </a:r>
          </a:p>
          <a:p>
            <a:pPr>
              <a:spcAft>
                <a:spcPts val="0"/>
              </a:spcAft>
            </a:pPr>
            <a:r>
              <a:rPr lang="pl-PL" sz="1200" dirty="0">
                <a:latin typeface="Times New Roman"/>
                <a:ea typeface="Times New Roman"/>
              </a:rPr>
              <a:t> </a:t>
            </a:r>
          </a:p>
          <a:p>
            <a:pPr>
              <a:spcAft>
                <a:spcPts val="0"/>
              </a:spcAft>
            </a:pPr>
            <a:r>
              <a:rPr lang="pl-PL" sz="1200" dirty="0">
                <a:solidFill>
                  <a:srgbClr val="0070C0"/>
                </a:solidFill>
                <a:latin typeface="Comic Sans MS"/>
                <a:ea typeface="Times New Roman"/>
              </a:rPr>
              <a:t>Plan awaryjny:</a:t>
            </a:r>
            <a:endParaRPr lang="pl-PL" sz="1200" dirty="0">
              <a:latin typeface="Times New Roman"/>
              <a:ea typeface="Times New Roman"/>
            </a:endParaRPr>
          </a:p>
          <a:p>
            <a:pPr>
              <a:spcAft>
                <a:spcPts val="0"/>
              </a:spcAft>
            </a:pPr>
            <a:r>
              <a:rPr lang="pl-PL" sz="1200" dirty="0">
                <a:latin typeface="Comic Sans MS"/>
                <a:ea typeface="Times New Roman"/>
              </a:rPr>
              <a:t> </a:t>
            </a:r>
            <a:endParaRPr lang="pl-PL" sz="1200" dirty="0">
              <a:latin typeface="Times New Roman"/>
              <a:ea typeface="Times New Roman"/>
            </a:endParaRPr>
          </a:p>
          <a:p>
            <a:pPr marL="342900" lvl="0" indent="-342900">
              <a:spcAft>
                <a:spcPts val="0"/>
              </a:spcAft>
              <a:buFont typeface="Symbol"/>
              <a:buChar char=""/>
              <a:tabLst>
                <a:tab pos="228600" algn="l"/>
              </a:tabLst>
            </a:pPr>
            <a:r>
              <a:rPr lang="pl-PL" sz="1200" dirty="0">
                <a:latin typeface="Times New Roman"/>
                <a:ea typeface="Times New Roman"/>
              </a:rPr>
              <a:t>Natychmiast usuń z bezpośredniego zasięgu cały alkohol i sam usuń się jak najdalej od alkoholu. </a:t>
            </a:r>
          </a:p>
          <a:p>
            <a:pPr marL="342900" lvl="0" indent="-342900">
              <a:spcAft>
                <a:spcPts val="0"/>
              </a:spcAft>
              <a:buFont typeface="Symbol"/>
              <a:buChar char=""/>
              <a:tabLst>
                <a:tab pos="228600" algn="l"/>
              </a:tabLst>
            </a:pPr>
            <a:r>
              <a:rPr lang="pl-PL" sz="1200" dirty="0">
                <a:latin typeface="Times New Roman"/>
                <a:ea typeface="Times New Roman"/>
              </a:rPr>
              <a:t>Nie wahaj się - zrób to JUŻ!</a:t>
            </a:r>
          </a:p>
          <a:p>
            <a:pPr marL="342900" lvl="0" indent="-342900">
              <a:spcAft>
                <a:spcPts val="0"/>
              </a:spcAft>
              <a:buFont typeface="Symbol"/>
              <a:buChar char=""/>
              <a:tabLst>
                <a:tab pos="228600" algn="l"/>
              </a:tabLst>
            </a:pPr>
            <a:r>
              <a:rPr lang="pl-PL" sz="1200" dirty="0">
                <a:latin typeface="Times New Roman"/>
                <a:ea typeface="Times New Roman"/>
              </a:rPr>
              <a:t>Zrób dla siebie coś dobrego (ale bez innych środków chemicznych). </a:t>
            </a:r>
          </a:p>
          <a:p>
            <a:pPr marL="342900" lvl="0" indent="-342900">
              <a:spcAft>
                <a:spcPts val="0"/>
              </a:spcAft>
              <a:buFont typeface="Symbol"/>
              <a:buChar char=""/>
              <a:tabLst>
                <a:tab pos="228600" algn="l"/>
              </a:tabLst>
            </a:pPr>
            <a:r>
              <a:rPr lang="pl-PL" sz="1200" dirty="0">
                <a:latin typeface="Times New Roman"/>
                <a:ea typeface="Times New Roman"/>
              </a:rPr>
              <a:t>Znajdź się jak najszybciej między trzeźwymi ludźmi. </a:t>
            </a:r>
          </a:p>
          <a:p>
            <a:pPr marL="342900" lvl="0" indent="-342900">
              <a:spcAft>
                <a:spcPts val="0"/>
              </a:spcAft>
              <a:buFont typeface="Symbol"/>
              <a:buChar char=""/>
              <a:tabLst>
                <a:tab pos="228600" algn="l"/>
              </a:tabLst>
            </a:pPr>
            <a:r>
              <a:rPr lang="pl-PL" sz="1200" dirty="0">
                <a:latin typeface="Times New Roman"/>
                <a:ea typeface="Times New Roman"/>
              </a:rPr>
              <a:t>Opowiedz lub opisz to, co czujesz.</a:t>
            </a:r>
          </a:p>
          <a:p>
            <a:pPr marL="342900" lvl="0" indent="-342900">
              <a:spcAft>
                <a:spcPts val="0"/>
              </a:spcAft>
              <a:buFont typeface="Symbol"/>
              <a:buChar char=""/>
              <a:tabLst>
                <a:tab pos="228600" algn="l"/>
              </a:tabLst>
            </a:pPr>
            <a:r>
              <a:rPr lang="pl-PL" sz="1200" dirty="0">
                <a:latin typeface="Times New Roman"/>
                <a:ea typeface="Times New Roman"/>
              </a:rPr>
              <a:t>Zwróć się do kogoś (poproś o pomoc, zapytaj, co robić).</a:t>
            </a:r>
          </a:p>
          <a:p>
            <a:pPr>
              <a:spcAft>
                <a:spcPts val="0"/>
              </a:spcAft>
            </a:pPr>
            <a:r>
              <a:rPr lang="pl-PL" sz="1200" dirty="0">
                <a:latin typeface="Comic Sans MS"/>
                <a:ea typeface="Times New Roman"/>
              </a:rPr>
              <a:t> </a:t>
            </a:r>
            <a:endParaRPr lang="pl-PL" sz="1200" dirty="0">
              <a:latin typeface="Times New Roman"/>
              <a:ea typeface="Times New Roman"/>
            </a:endParaRPr>
          </a:p>
          <a:p>
            <a:pPr>
              <a:spcAft>
                <a:spcPts val="0"/>
              </a:spcAft>
            </a:pPr>
            <a:r>
              <a:rPr lang="pl-PL" sz="1200" dirty="0">
                <a:latin typeface="Times New Roman"/>
                <a:ea typeface="Times New Roman"/>
              </a:rPr>
              <a:t>Inne czynności </a:t>
            </a:r>
            <a:r>
              <a:rPr lang="pl-PL" sz="1200" dirty="0" smtClean="0">
                <a:latin typeface="Times New Roman"/>
                <a:ea typeface="Times New Roman"/>
              </a:rPr>
              <a:t>minimalizujące ryzyko </a:t>
            </a:r>
            <a:r>
              <a:rPr lang="pl-PL" sz="1200" dirty="0">
                <a:latin typeface="Times New Roman"/>
                <a:ea typeface="Times New Roman"/>
              </a:rPr>
              <a:t>wystąpienia nawrotu:</a:t>
            </a:r>
          </a:p>
          <a:p>
            <a:pPr>
              <a:spcAft>
                <a:spcPts val="0"/>
              </a:spcAft>
            </a:pPr>
            <a:r>
              <a:rPr lang="pl-PL" sz="1200" dirty="0">
                <a:latin typeface="Times New Roman"/>
                <a:ea typeface="Times New Roman"/>
              </a:rPr>
              <a:t> </a:t>
            </a:r>
          </a:p>
          <a:p>
            <a:pPr marL="171450" indent="-171450">
              <a:spcAft>
                <a:spcPts val="0"/>
              </a:spcAft>
              <a:buFontTx/>
              <a:buChar char="-"/>
            </a:pPr>
            <a:r>
              <a:rPr lang="pl-PL" sz="1200" dirty="0" smtClean="0">
                <a:latin typeface="Times New Roman"/>
                <a:ea typeface="Times New Roman"/>
              </a:rPr>
              <a:t>mitingi </a:t>
            </a:r>
            <a:r>
              <a:rPr lang="pl-PL" sz="1200" dirty="0">
                <a:latin typeface="Times New Roman"/>
                <a:ea typeface="Times New Roman"/>
              </a:rPr>
              <a:t>AA, stosowanie programu HALT i programu na 24 godziny, dbanie o kondycję fizyczną, praca nad uczuciami, dbanie o rozwój duchowy, rozwijanie swoich zainteresowań, planowanie dnia, prowadzenie dzienniczka uczuć</a:t>
            </a:r>
            <a:r>
              <a:rPr lang="pl-PL" sz="1200" dirty="0" smtClean="0">
                <a:latin typeface="Times New Roman"/>
                <a:ea typeface="Times New Roman"/>
              </a:rPr>
              <a:t>.</a:t>
            </a:r>
          </a:p>
          <a:p>
            <a:pPr>
              <a:spcAft>
                <a:spcPts val="0"/>
              </a:spcAft>
            </a:pPr>
            <a:r>
              <a:rPr lang="pl-PL" sz="1200" dirty="0" smtClean="0">
                <a:effectLst/>
                <a:latin typeface="Times New Roman"/>
                <a:ea typeface="Times New Roman"/>
              </a:rPr>
              <a:t>                                                                                              </a:t>
            </a:r>
            <a:endParaRPr lang="pl-PL" sz="1200" dirty="0">
              <a:effectLst/>
              <a:latin typeface="Times New Roman"/>
              <a:ea typeface="Times New Roman"/>
            </a:endParaRPr>
          </a:p>
        </p:txBody>
      </p:sp>
    </p:spTree>
    <p:extLst>
      <p:ext uri="{BB962C8B-B14F-4D97-AF65-F5344CB8AC3E}">
        <p14:creationId xmlns:p14="http://schemas.microsoft.com/office/powerpoint/2010/main" val="3169042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8795" y="251520"/>
            <a:ext cx="6480720" cy="8771632"/>
          </a:xfrm>
          <a:prstGeom prst="rect">
            <a:avLst/>
          </a:prstGeom>
        </p:spPr>
        <p:txBody>
          <a:bodyPr wrap="square">
            <a:spAutoFit/>
          </a:bodyPr>
          <a:lstStyle/>
          <a:p>
            <a:pPr algn="ctr">
              <a:lnSpc>
                <a:spcPct val="150000"/>
              </a:lnSpc>
              <a:spcAft>
                <a:spcPts val="0"/>
              </a:spcAft>
            </a:pPr>
            <a:r>
              <a:rPr lang="pl-PL" sz="1200" b="1" dirty="0" smtClean="0">
                <a:latin typeface="Times New Roman"/>
                <a:ea typeface="Times New Roman"/>
              </a:rPr>
              <a:t>ZALECENIA </a:t>
            </a:r>
            <a:r>
              <a:rPr lang="pl-PL" sz="1200" b="1" dirty="0">
                <a:latin typeface="Times New Roman"/>
                <a:ea typeface="Times New Roman"/>
              </a:rPr>
              <a:t>OGÓLNE DLA CHCĄCYCH ASERTYWNIE REALIZOWAĆ ABSTYNENCJĘ</a:t>
            </a:r>
          </a:p>
          <a:p>
            <a:pPr algn="just">
              <a:lnSpc>
                <a:spcPct val="150000"/>
              </a:lnSpc>
              <a:spcAft>
                <a:spcPts val="0"/>
              </a:spcAft>
            </a:pPr>
            <a:r>
              <a:rPr lang="pl-PL" sz="1200" dirty="0">
                <a:latin typeface="Times New Roman"/>
                <a:ea typeface="Times New Roman"/>
              </a:rPr>
              <a:t> </a:t>
            </a:r>
          </a:p>
          <a:p>
            <a:pPr algn="just">
              <a:spcAft>
                <a:spcPts val="0"/>
              </a:spcAft>
            </a:pPr>
            <a:r>
              <a:rPr lang="pl-PL" sz="1200" i="1" dirty="0">
                <a:solidFill>
                  <a:srgbClr val="365F91"/>
                </a:solidFill>
                <a:latin typeface="Times New Roman"/>
                <a:ea typeface="Times New Roman"/>
              </a:rPr>
              <a:t>Jeżeli zdecydowałeś się na podjęcie leczenia i zachowanie abstynencji ważne będzie dla Ciebie </a:t>
            </a:r>
            <a:r>
              <a:rPr lang="pl-PL" sz="1200" i="1" dirty="0" smtClean="0">
                <a:solidFill>
                  <a:srgbClr val="365F91"/>
                </a:solidFill>
                <a:latin typeface="Times New Roman"/>
                <a:ea typeface="Times New Roman"/>
              </a:rPr>
              <a:t>           w </a:t>
            </a:r>
            <a:r>
              <a:rPr lang="pl-PL" sz="1200" i="1" dirty="0">
                <a:solidFill>
                  <a:srgbClr val="365F91"/>
                </a:solidFill>
                <a:latin typeface="Times New Roman"/>
                <a:ea typeface="Times New Roman"/>
              </a:rPr>
              <a:t>pierwszym okresie  po podjęciu leczenia, abyś:</a:t>
            </a:r>
            <a:endParaRPr lang="pl-PL" sz="1200" dirty="0">
              <a:latin typeface="Times New Roman"/>
              <a:ea typeface="Times New Roman"/>
            </a:endParaRPr>
          </a:p>
          <a:p>
            <a:pPr algn="just">
              <a:spcAft>
                <a:spcPts val="0"/>
              </a:spcAft>
            </a:pPr>
            <a:r>
              <a:rPr lang="pl-PL" sz="1200" b="1" dirty="0">
                <a:latin typeface="Times New Roman"/>
                <a:ea typeface="Times New Roman"/>
              </a:rPr>
              <a:t> </a:t>
            </a:r>
            <a:endParaRPr lang="pl-PL" sz="1200" dirty="0">
              <a:latin typeface="Times New Roman"/>
              <a:ea typeface="Times New Roman"/>
            </a:endParaRPr>
          </a:p>
          <a:p>
            <a:pPr marL="342900" lvl="0" indent="-342900" algn="just">
              <a:spcAft>
                <a:spcPts val="0"/>
              </a:spcAft>
              <a:buFont typeface="+mj-lt"/>
              <a:buAutoNum type="arabicPeriod"/>
              <a:tabLst>
                <a:tab pos="228600" algn="l"/>
              </a:tabLst>
            </a:pPr>
            <a:r>
              <a:rPr lang="pl-PL" sz="1200" dirty="0">
                <a:latin typeface="Times New Roman"/>
                <a:ea typeface="Times New Roman"/>
              </a:rPr>
              <a:t>Unikał miejsc, w których piłeś kiedyś alkohol.</a:t>
            </a:r>
          </a:p>
          <a:p>
            <a:pPr marL="342900" lvl="0" indent="-342900" algn="just">
              <a:spcAft>
                <a:spcPts val="0"/>
              </a:spcAft>
              <a:buFont typeface="+mj-lt"/>
              <a:buAutoNum type="arabicPeriod"/>
              <a:tabLst>
                <a:tab pos="228600" algn="l"/>
              </a:tabLst>
            </a:pPr>
            <a:r>
              <a:rPr lang="pl-PL" sz="1200" dirty="0">
                <a:latin typeface="Times New Roman"/>
                <a:ea typeface="Times New Roman"/>
              </a:rPr>
              <a:t>Nie chodził do restauracji, lokali, kawiarni i innych miejsc, w których podaje się alkohol.</a:t>
            </a:r>
          </a:p>
          <a:p>
            <a:pPr marL="342900" lvl="0" indent="-342900" algn="just">
              <a:spcAft>
                <a:spcPts val="0"/>
              </a:spcAft>
              <a:buFont typeface="+mj-lt"/>
              <a:buAutoNum type="arabicPeriod"/>
              <a:tabLst>
                <a:tab pos="228600" algn="l"/>
              </a:tabLst>
            </a:pPr>
            <a:r>
              <a:rPr lang="pl-PL" sz="1200" dirty="0">
                <a:latin typeface="Times New Roman"/>
                <a:ea typeface="Times New Roman"/>
              </a:rPr>
              <a:t>Nie brał udziału w spotkaniach towarzyskich, o których wiesz, że podaje się tam alkohol.</a:t>
            </a:r>
          </a:p>
          <a:p>
            <a:pPr marL="342900" lvl="0" indent="-342900" algn="just">
              <a:spcAft>
                <a:spcPts val="0"/>
              </a:spcAft>
              <a:buFont typeface="+mj-lt"/>
              <a:buAutoNum type="arabicPeriod"/>
              <a:tabLst>
                <a:tab pos="228600" algn="l"/>
              </a:tabLst>
            </a:pPr>
            <a:r>
              <a:rPr lang="pl-PL" sz="1200" dirty="0">
                <a:latin typeface="Times New Roman"/>
                <a:ea typeface="Times New Roman"/>
              </a:rPr>
              <a:t>Nie uczestniczył w uroczystościach rodzinnych, na których będzie pity alkohol.</a:t>
            </a:r>
          </a:p>
          <a:p>
            <a:pPr marL="228600" algn="just">
              <a:spcAft>
                <a:spcPts val="0"/>
              </a:spcAft>
            </a:pPr>
            <a:r>
              <a:rPr lang="pl-PL" sz="1200" dirty="0">
                <a:latin typeface="Times New Roman"/>
                <a:ea typeface="Times New Roman"/>
              </a:rPr>
              <a:t> </a:t>
            </a:r>
          </a:p>
          <a:p>
            <a:pPr algn="just">
              <a:spcAft>
                <a:spcPts val="0"/>
              </a:spcAft>
            </a:pPr>
            <a:r>
              <a:rPr lang="pl-PL" sz="1200" i="1" dirty="0">
                <a:solidFill>
                  <a:srgbClr val="365F91"/>
                </a:solidFill>
                <a:latin typeface="Times New Roman"/>
                <a:ea typeface="Times New Roman"/>
              </a:rPr>
              <a:t>Jeżeli w twojej pracy pije się alkohol, to teraz:</a:t>
            </a:r>
            <a:endParaRPr lang="pl-PL" sz="1200" dirty="0">
              <a:latin typeface="Times New Roman"/>
              <a:ea typeface="Times New Roman"/>
            </a:endParaRPr>
          </a:p>
          <a:p>
            <a:pPr algn="just">
              <a:spcAft>
                <a:spcPts val="0"/>
              </a:spcAft>
            </a:pPr>
            <a:r>
              <a:rPr lang="pl-PL" sz="1200" i="1" dirty="0">
                <a:solidFill>
                  <a:srgbClr val="365F91"/>
                </a:solidFill>
                <a:latin typeface="Times New Roman"/>
                <a:ea typeface="Times New Roman"/>
              </a:rPr>
              <a:t> </a:t>
            </a:r>
            <a:endParaRPr lang="pl-PL" sz="1200" dirty="0">
              <a:latin typeface="Times New Roman"/>
              <a:ea typeface="Times New Roman"/>
            </a:endParaRPr>
          </a:p>
          <a:p>
            <a:pPr marL="342900" lvl="0" indent="-342900" algn="just">
              <a:spcAft>
                <a:spcPts val="0"/>
              </a:spcAft>
              <a:buFont typeface="Symbol"/>
              <a:buChar char=""/>
              <a:tabLst>
                <a:tab pos="228600" algn="l"/>
              </a:tabLst>
            </a:pPr>
            <a:r>
              <a:rPr lang="pl-PL" sz="1200" dirty="0">
                <a:latin typeface="Times New Roman"/>
                <a:ea typeface="Times New Roman"/>
              </a:rPr>
              <a:t>Nie bierz udziału w składkach na zakup alkoholu.</a:t>
            </a:r>
          </a:p>
          <a:p>
            <a:pPr marL="342900" lvl="0" indent="-342900" algn="just">
              <a:spcAft>
                <a:spcPts val="0"/>
              </a:spcAft>
              <a:buFont typeface="Symbol"/>
              <a:buChar char=""/>
              <a:tabLst>
                <a:tab pos="228600" algn="l"/>
              </a:tabLst>
            </a:pPr>
            <a:r>
              <a:rPr lang="pl-PL" sz="1200" dirty="0">
                <a:latin typeface="Times New Roman"/>
                <a:ea typeface="Times New Roman"/>
              </a:rPr>
              <a:t>Nie polewaj alkoholu gdy inni piją.</a:t>
            </a:r>
          </a:p>
          <a:p>
            <a:pPr marL="342900" lvl="0" indent="-342900" algn="just">
              <a:spcAft>
                <a:spcPts val="0"/>
              </a:spcAft>
              <a:buFont typeface="Symbol"/>
              <a:buChar char=""/>
              <a:tabLst>
                <a:tab pos="228600" algn="l"/>
              </a:tabLst>
            </a:pPr>
            <a:r>
              <a:rPr lang="pl-PL" sz="1200" dirty="0">
                <a:latin typeface="Times New Roman"/>
                <a:ea typeface="Times New Roman"/>
              </a:rPr>
              <a:t>Nie kupuj alkoholu dla innych.</a:t>
            </a:r>
          </a:p>
          <a:p>
            <a:pPr marL="342900" lvl="0" indent="-342900" algn="just">
              <a:spcAft>
                <a:spcPts val="0"/>
              </a:spcAft>
              <a:buFont typeface="Symbol"/>
              <a:buChar char=""/>
              <a:tabLst>
                <a:tab pos="228600" algn="l"/>
              </a:tabLst>
            </a:pPr>
            <a:r>
              <a:rPr lang="pl-PL" sz="1200" dirty="0">
                <a:latin typeface="Times New Roman"/>
                <a:ea typeface="Times New Roman"/>
              </a:rPr>
              <a:t>Nie przebywaj tam, gdzie piją.</a:t>
            </a:r>
          </a:p>
          <a:p>
            <a:pPr marL="342900" lvl="0" indent="-342900" algn="just">
              <a:spcAft>
                <a:spcPts val="0"/>
              </a:spcAft>
              <a:buFont typeface="Symbol"/>
              <a:buChar char=""/>
              <a:tabLst>
                <a:tab pos="228600" algn="l"/>
              </a:tabLst>
            </a:pPr>
            <a:r>
              <a:rPr lang="pl-PL" sz="1200" dirty="0">
                <a:latin typeface="Times New Roman"/>
                <a:ea typeface="Times New Roman"/>
              </a:rPr>
              <a:t>Nie zgadzaj się stać na „czatach”.</a:t>
            </a:r>
          </a:p>
          <a:p>
            <a:pPr marL="228600" algn="just">
              <a:spcAft>
                <a:spcPts val="0"/>
              </a:spcAft>
            </a:pPr>
            <a:r>
              <a:rPr lang="pl-PL" sz="1200" dirty="0">
                <a:latin typeface="Times New Roman"/>
                <a:ea typeface="Times New Roman"/>
              </a:rPr>
              <a:t> </a:t>
            </a:r>
          </a:p>
          <a:p>
            <a:pPr algn="just">
              <a:spcAft>
                <a:spcPts val="0"/>
              </a:spcAft>
            </a:pPr>
            <a:r>
              <a:rPr lang="pl-PL" sz="1200" b="1" dirty="0">
                <a:latin typeface="Times New Roman"/>
                <a:ea typeface="Times New Roman"/>
              </a:rPr>
              <a:t>Może się zdarzyć, że do picia będzie namawiać Cię jakaś ważna dla Ciebie osoba,             </a:t>
            </a:r>
            <a:r>
              <a:rPr lang="pl-PL" sz="1200" b="1" dirty="0" smtClean="0">
                <a:latin typeface="Times New Roman"/>
                <a:ea typeface="Times New Roman"/>
              </a:rPr>
              <a:t>           </a:t>
            </a:r>
            <a:r>
              <a:rPr lang="pl-PL" sz="1200" b="1" dirty="0">
                <a:latin typeface="Times New Roman"/>
                <a:ea typeface="Times New Roman"/>
              </a:rPr>
              <a:t>np. kolega, z którym kiedyś piłeś, atrakcyjna kobieta, kierownik itp. Na każde namawianie Cię do picia mów </a:t>
            </a:r>
            <a:r>
              <a:rPr lang="pl-PL" sz="1200" b="1" u="sng" dirty="0">
                <a:solidFill>
                  <a:srgbClr val="FF0000"/>
                </a:solidFill>
                <a:latin typeface="Times New Roman"/>
                <a:ea typeface="Times New Roman"/>
              </a:rPr>
              <a:t>„NIE PIJĘ”</a:t>
            </a:r>
            <a:r>
              <a:rPr lang="pl-PL" sz="1200" b="1" dirty="0">
                <a:solidFill>
                  <a:srgbClr val="FF0000"/>
                </a:solidFill>
                <a:latin typeface="Times New Roman"/>
                <a:ea typeface="Times New Roman"/>
              </a:rPr>
              <a:t>, </a:t>
            </a:r>
            <a:r>
              <a:rPr lang="pl-PL" sz="1200" b="1" dirty="0">
                <a:latin typeface="Times New Roman"/>
                <a:ea typeface="Times New Roman"/>
              </a:rPr>
              <a:t>nie szukając żadnych dodatkowych, niepotrzebnych usprawiedliwień. O ile nie budzi to twojego zdecydowanego sprzeciwu, informuj o tym, że jesteś osobą uzależnioną od alkoholu</a:t>
            </a:r>
            <a:r>
              <a:rPr lang="pl-PL" sz="1200" b="1" dirty="0" smtClean="0">
                <a:latin typeface="Times New Roman"/>
                <a:ea typeface="Times New Roman"/>
              </a:rPr>
              <a:t>.</a:t>
            </a:r>
          </a:p>
          <a:p>
            <a:pPr algn="just">
              <a:spcAft>
                <a:spcPts val="0"/>
              </a:spcAft>
            </a:pPr>
            <a:endParaRPr lang="pl-PL" sz="1200" dirty="0">
              <a:latin typeface="Times New Roman"/>
              <a:ea typeface="Times New Roman"/>
            </a:endParaRPr>
          </a:p>
          <a:p>
            <a:pPr algn="just">
              <a:spcAft>
                <a:spcPts val="0"/>
              </a:spcAft>
            </a:pPr>
            <a:r>
              <a:rPr lang="pl-PL" sz="1200" dirty="0">
                <a:latin typeface="Times New Roman"/>
                <a:ea typeface="Times New Roman"/>
              </a:rPr>
              <a:t>PAMIĘTAJ!!!</a:t>
            </a:r>
            <a:r>
              <a:rPr lang="pl-PL" sz="1200" b="1" dirty="0">
                <a:latin typeface="Times New Roman"/>
                <a:ea typeface="Times New Roman"/>
              </a:rPr>
              <a:t>  Picie bezalkoholowego szampana i piwa jest dla Ciebie tak samo niebezpieczne jak pierwszy kieliszek alkoholu.</a:t>
            </a:r>
            <a:endParaRPr lang="pl-PL" sz="1200" dirty="0">
              <a:latin typeface="Times New Roman"/>
              <a:ea typeface="Times New Roman"/>
            </a:endParaRP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Dbaj o to, aby w Twoim domu nie było alkoholu.</a:t>
            </a:r>
          </a:p>
          <a:p>
            <a:pPr marL="342900" lvl="0" indent="-342900" algn="just">
              <a:spcAft>
                <a:spcPts val="0"/>
              </a:spcAft>
              <a:buFont typeface="Wingdings"/>
              <a:buChar char=""/>
              <a:tabLst>
                <a:tab pos="228600" algn="l"/>
              </a:tabLst>
            </a:pPr>
            <a:r>
              <a:rPr lang="pl-PL" sz="1200" dirty="0">
                <a:latin typeface="Times New Roman"/>
                <a:ea typeface="Times New Roman"/>
              </a:rPr>
              <a:t>nie zgadzaj się, aby ktoś do Ciebie przynosił alkohol,</a:t>
            </a:r>
          </a:p>
          <a:p>
            <a:pPr marL="342900" lvl="0" indent="-342900" algn="just">
              <a:spcAft>
                <a:spcPts val="0"/>
              </a:spcAft>
              <a:buFont typeface="Wingdings"/>
              <a:buChar char=""/>
              <a:tabLst>
                <a:tab pos="228600" algn="l"/>
              </a:tabLst>
            </a:pPr>
            <a:r>
              <a:rPr lang="pl-PL" sz="1200" dirty="0">
                <a:latin typeface="Times New Roman"/>
                <a:ea typeface="Times New Roman"/>
              </a:rPr>
              <a:t>nie odwiedzaj w pojedynkę osoby, która zapiła lub na „kaca”,</a:t>
            </a:r>
          </a:p>
          <a:p>
            <a:pPr marL="342900" lvl="0" indent="-342900" algn="just">
              <a:spcAft>
                <a:spcPts val="0"/>
              </a:spcAft>
              <a:buFont typeface="Wingdings"/>
              <a:buChar char=""/>
              <a:tabLst>
                <a:tab pos="228600" algn="l"/>
              </a:tabLst>
            </a:pPr>
            <a:r>
              <a:rPr lang="pl-PL" sz="1200" dirty="0">
                <a:latin typeface="Times New Roman"/>
                <a:ea typeface="Times New Roman"/>
              </a:rPr>
              <a:t>nie przyjmuj i nie dawaj prezentów i łapówek w postaci alkoholu,</a:t>
            </a:r>
          </a:p>
          <a:p>
            <a:pPr marL="342900" lvl="0" indent="-342900" algn="just">
              <a:spcAft>
                <a:spcPts val="0"/>
              </a:spcAft>
              <a:buFont typeface="Wingdings"/>
              <a:buChar char=""/>
              <a:tabLst>
                <a:tab pos="228600" algn="l"/>
              </a:tabLst>
            </a:pPr>
            <a:r>
              <a:rPr lang="pl-PL" sz="1200" dirty="0">
                <a:latin typeface="Times New Roman"/>
                <a:ea typeface="Times New Roman"/>
              </a:rPr>
              <a:t>nie przebywaj z osobami, które są pod wpływem alkoholu.</a:t>
            </a:r>
          </a:p>
          <a:p>
            <a:pPr algn="just">
              <a:spcAft>
                <a:spcPts val="0"/>
              </a:spcAft>
            </a:pPr>
            <a:r>
              <a:rPr lang="pl-PL" sz="1200" dirty="0">
                <a:latin typeface="Times New Roman"/>
                <a:ea typeface="Times New Roman"/>
              </a:rPr>
              <a:t> </a:t>
            </a:r>
          </a:p>
          <a:p>
            <a:pPr algn="just">
              <a:spcAft>
                <a:spcPts val="0"/>
              </a:spcAft>
            </a:pPr>
            <a:r>
              <a:rPr lang="pl-PL" sz="1200" b="1" dirty="0">
                <a:solidFill>
                  <a:srgbClr val="FF0000"/>
                </a:solidFill>
                <a:latin typeface="Times New Roman"/>
                <a:ea typeface="Times New Roman"/>
              </a:rPr>
              <a:t>PAMIĘTAJ!!!</a:t>
            </a:r>
            <a:r>
              <a:rPr lang="pl-PL" sz="1200" dirty="0">
                <a:latin typeface="Times New Roman"/>
                <a:ea typeface="Times New Roman"/>
              </a:rPr>
              <a:t> </a:t>
            </a:r>
            <a:r>
              <a:rPr lang="pl-PL" sz="1200" b="1" dirty="0">
                <a:latin typeface="Times New Roman"/>
                <a:ea typeface="Times New Roman"/>
              </a:rPr>
              <a:t>Twoja choroba i Twoje leczenie są teraz najważniejszymi </a:t>
            </a:r>
            <a:r>
              <a:rPr lang="pl-PL" sz="1200" b="1" dirty="0" smtClean="0">
                <a:latin typeface="Times New Roman"/>
                <a:ea typeface="Times New Roman"/>
              </a:rPr>
              <a:t>sprawami w</a:t>
            </a:r>
            <a:r>
              <a:rPr lang="pl-PL" sz="1200" b="1" dirty="0">
                <a:latin typeface="Times New Roman"/>
                <a:ea typeface="Times New Roman"/>
              </a:rPr>
              <a:t> </a:t>
            </a:r>
            <a:r>
              <a:rPr lang="pl-PL" sz="1200" b="1" dirty="0" smtClean="0">
                <a:latin typeface="Times New Roman"/>
                <a:ea typeface="Times New Roman"/>
              </a:rPr>
              <a:t>Twoim </a:t>
            </a:r>
            <a:r>
              <a:rPr lang="pl-PL" sz="1200" b="1" dirty="0">
                <a:latin typeface="Times New Roman"/>
                <a:ea typeface="Times New Roman"/>
              </a:rPr>
              <a:t>życiu. Dlatego nie broń się przed informowaniem o tym lekarzy specjalistów, przełożonych </a:t>
            </a:r>
            <a:r>
              <a:rPr lang="pl-PL" sz="1200" b="1" dirty="0" smtClean="0">
                <a:latin typeface="Times New Roman"/>
                <a:ea typeface="Times New Roman"/>
              </a:rPr>
              <a:t>          w </a:t>
            </a:r>
            <a:r>
              <a:rPr lang="pl-PL" sz="1200" b="1" dirty="0">
                <a:latin typeface="Times New Roman"/>
                <a:ea typeface="Times New Roman"/>
              </a:rPr>
              <a:t>pracy i namawiających do picia kolegów.</a:t>
            </a:r>
            <a:r>
              <a:rPr lang="pl-PL" sz="1200" dirty="0">
                <a:latin typeface="Times New Roman"/>
                <a:ea typeface="Times New Roman"/>
              </a:rPr>
              <a:t> </a:t>
            </a:r>
            <a:endParaRPr lang="pl-PL" sz="1200" dirty="0" smtClean="0">
              <a:latin typeface="Times New Roman"/>
              <a:ea typeface="Times New Roman"/>
            </a:endParaRPr>
          </a:p>
          <a:p>
            <a:pPr algn="just">
              <a:spcAft>
                <a:spcPts val="0"/>
              </a:spcAft>
            </a:pPr>
            <a:endParaRPr lang="pl-PL" sz="1200" dirty="0" smtClean="0">
              <a:effectLst/>
              <a:latin typeface="Times New Roman"/>
              <a:ea typeface="Times New Roman"/>
            </a:endParaRPr>
          </a:p>
          <a:p>
            <a:pPr algn="just">
              <a:spcAft>
                <a:spcPts val="0"/>
              </a:spcAft>
            </a:pPr>
            <a:endParaRPr lang="pl-PL" sz="1200" dirty="0">
              <a:latin typeface="Times New Roman"/>
              <a:ea typeface="Times New Roman"/>
            </a:endParaRPr>
          </a:p>
          <a:p>
            <a:pPr algn="just">
              <a:spcAft>
                <a:spcPts val="0"/>
              </a:spcAft>
            </a:pPr>
            <a:endParaRPr lang="pl-PL" sz="1200" dirty="0" smtClean="0">
              <a:effectLst/>
              <a:latin typeface="Times New Roman"/>
              <a:ea typeface="Times New Roman"/>
            </a:endParaRPr>
          </a:p>
          <a:p>
            <a:pPr algn="just">
              <a:spcAft>
                <a:spcPts val="0"/>
              </a:spcAft>
            </a:pPr>
            <a:endParaRPr lang="pl-PL" sz="1200" dirty="0">
              <a:latin typeface="Times New Roman"/>
              <a:ea typeface="Times New Roman"/>
            </a:endParaRPr>
          </a:p>
          <a:p>
            <a:pPr algn="just">
              <a:spcAft>
                <a:spcPts val="0"/>
              </a:spcAft>
            </a:pPr>
            <a:endParaRPr lang="pl-PL" sz="1200" dirty="0" smtClean="0">
              <a:effectLst/>
              <a:latin typeface="Times New Roman"/>
              <a:ea typeface="Times New Roman"/>
            </a:endParaRPr>
          </a:p>
          <a:p>
            <a:pPr algn="just">
              <a:spcAft>
                <a:spcPts val="0"/>
              </a:spcAft>
            </a:pPr>
            <a:endParaRPr lang="pl-PL" sz="1200" dirty="0">
              <a:latin typeface="Times New Roman"/>
              <a:ea typeface="Times New Roman"/>
            </a:endParaRPr>
          </a:p>
          <a:p>
            <a:pPr algn="just">
              <a:spcAft>
                <a:spcPts val="0"/>
              </a:spcAft>
            </a:pPr>
            <a:endParaRPr lang="pl-PL" sz="1200" dirty="0" smtClean="0">
              <a:effectLst/>
              <a:latin typeface="Times New Roman"/>
              <a:ea typeface="Times New Roman"/>
            </a:endParaRPr>
          </a:p>
          <a:p>
            <a:pPr algn="just">
              <a:spcAft>
                <a:spcPts val="0"/>
              </a:spcAft>
            </a:pPr>
            <a:endParaRPr lang="pl-PL" sz="1200" dirty="0">
              <a:latin typeface="Times New Roman"/>
              <a:ea typeface="Times New Roman"/>
            </a:endParaRPr>
          </a:p>
          <a:p>
            <a:pPr algn="just">
              <a:spcAft>
                <a:spcPts val="0"/>
              </a:spcAft>
            </a:pPr>
            <a:endParaRPr lang="pl-PL" sz="1200" dirty="0">
              <a:effectLst/>
              <a:latin typeface="Times New Roman"/>
              <a:ea typeface="Times New Roman"/>
            </a:endParaRPr>
          </a:p>
          <a:p>
            <a:pPr algn="just">
              <a:spcAft>
                <a:spcPts val="0"/>
              </a:spcAft>
            </a:pPr>
            <a:r>
              <a:rPr lang="pl-PL" sz="1200" dirty="0" smtClean="0">
                <a:latin typeface="Times New Roman"/>
                <a:ea typeface="Times New Roman"/>
              </a:rPr>
              <a:t>                                                                                                Materiały  Licheńskiego Centrum Pomocy</a:t>
            </a:r>
            <a:endParaRPr lang="pl-PL" sz="1200" dirty="0">
              <a:effectLst/>
              <a:latin typeface="Times New Roman"/>
              <a:ea typeface="Times New Roman"/>
            </a:endParaRPr>
          </a:p>
        </p:txBody>
      </p:sp>
    </p:spTree>
    <p:extLst>
      <p:ext uri="{BB962C8B-B14F-4D97-AF65-F5344CB8AC3E}">
        <p14:creationId xmlns:p14="http://schemas.microsoft.com/office/powerpoint/2010/main" val="1322911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6632" y="66727"/>
            <a:ext cx="6552728" cy="8956298"/>
          </a:xfrm>
          <a:prstGeom prst="rect">
            <a:avLst/>
          </a:prstGeom>
        </p:spPr>
        <p:txBody>
          <a:bodyPr wrap="square">
            <a:spAutoFit/>
          </a:bodyPr>
          <a:lstStyle/>
          <a:p>
            <a:pPr algn="ctr">
              <a:spcAft>
                <a:spcPts val="0"/>
              </a:spcAft>
            </a:pPr>
            <a:r>
              <a:rPr lang="pl-PL" sz="1200" b="1" dirty="0">
                <a:solidFill>
                  <a:srgbClr val="548DD4"/>
                </a:solidFill>
                <a:latin typeface="Comic Sans MS"/>
                <a:ea typeface="Times New Roman"/>
              </a:rPr>
              <a:t>PRZEWLEKŁY ZESPÓŁ ABSTYNENCYJNY.</a:t>
            </a:r>
            <a:endParaRPr lang="pl-PL" sz="1200" dirty="0">
              <a:latin typeface="Times New Roman"/>
              <a:ea typeface="Times New Roman"/>
            </a:endParaRP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Przewlekły zespół abstynencyjny to grupa objawów uzależnienia występujących        </a:t>
            </a:r>
            <a:r>
              <a:rPr lang="pl-PL" sz="1200" dirty="0" smtClean="0">
                <a:latin typeface="Times New Roman"/>
                <a:ea typeface="Times New Roman"/>
              </a:rPr>
              <a:t>      </a:t>
            </a:r>
            <a:r>
              <a:rPr lang="pl-PL" sz="1200" dirty="0">
                <a:latin typeface="Times New Roman"/>
                <a:ea typeface="Times New Roman"/>
              </a:rPr>
              <a:t>w wyniku abstynencji od środków uzależniających. W przypadku alkoholików </a:t>
            </a:r>
            <a:r>
              <a:rPr lang="pl-PL" sz="1200" dirty="0" smtClean="0">
                <a:latin typeface="Times New Roman"/>
                <a:ea typeface="Times New Roman"/>
              </a:rPr>
              <a:t>objawy te </a:t>
            </a:r>
            <a:r>
              <a:rPr lang="pl-PL" sz="1200" dirty="0">
                <a:latin typeface="Times New Roman"/>
                <a:ea typeface="Times New Roman"/>
              </a:rPr>
              <a:t>pojawiają się zazwyczaj między siódmym a czternastym dniem abstynencji, po ustąpieniu ostrego zespołu abstynencyjnego. Osiągają szczytowe natężenie w okresie od trzech do sześciu miesięcy abstynencji.</a:t>
            </a:r>
          </a:p>
          <a:p>
            <a:pPr algn="just">
              <a:spcAft>
                <a:spcPts val="0"/>
              </a:spcAft>
            </a:pPr>
            <a:r>
              <a:rPr lang="pl-PL" sz="1200" dirty="0">
                <a:latin typeface="Times New Roman"/>
                <a:ea typeface="Times New Roman"/>
              </a:rPr>
              <a:t>	Jest to zespół objawów </a:t>
            </a:r>
            <a:r>
              <a:rPr lang="pl-PL" sz="1200" dirty="0" err="1">
                <a:latin typeface="Times New Roman"/>
                <a:ea typeface="Times New Roman"/>
              </a:rPr>
              <a:t>bio</a:t>
            </a:r>
            <a:r>
              <a:rPr lang="pl-PL" sz="1200" dirty="0">
                <a:latin typeface="Times New Roman"/>
                <a:ea typeface="Times New Roman"/>
              </a:rPr>
              <a:t>-</a:t>
            </a:r>
            <a:r>
              <a:rPr lang="pl-PL" sz="1200" dirty="0" err="1">
                <a:latin typeface="Times New Roman"/>
                <a:ea typeface="Times New Roman"/>
              </a:rPr>
              <a:t>psycho</a:t>
            </a:r>
            <a:r>
              <a:rPr lang="pl-PL" sz="1200" dirty="0">
                <a:latin typeface="Times New Roman"/>
                <a:ea typeface="Times New Roman"/>
              </a:rPr>
              <a:t>-społecznych; jest wynikiem uszkodzenia układu nerwowego przez alkohol lub narkotyki, jak i stresu związanego z koniecznością radzenia sobie </a:t>
            </a:r>
            <a:r>
              <a:rPr lang="pl-PL" sz="1200" dirty="0" smtClean="0">
                <a:latin typeface="Times New Roman"/>
                <a:ea typeface="Times New Roman"/>
              </a:rPr>
              <a:t>           w </a:t>
            </a:r>
            <a:r>
              <a:rPr lang="pl-PL" sz="1200" dirty="0">
                <a:latin typeface="Times New Roman"/>
                <a:ea typeface="Times New Roman"/>
              </a:rPr>
              <a:t>życiu bez tych środków.</a:t>
            </a:r>
          </a:p>
          <a:p>
            <a:pPr algn="just">
              <a:spcAft>
                <a:spcPts val="0"/>
              </a:spcAft>
            </a:pPr>
            <a:r>
              <a:rPr lang="pl-PL" sz="1200" dirty="0">
                <a:latin typeface="Times New Roman"/>
                <a:ea typeface="Times New Roman"/>
              </a:rPr>
              <a:t> </a:t>
            </a:r>
          </a:p>
          <a:p>
            <a:pPr algn="just">
              <a:spcAft>
                <a:spcPts val="0"/>
              </a:spcAft>
            </a:pPr>
            <a:r>
              <a:rPr lang="pl-PL" sz="1200" dirty="0">
                <a:latin typeface="Times New Roman"/>
                <a:ea typeface="Times New Roman"/>
              </a:rPr>
              <a:t>	</a:t>
            </a:r>
            <a:r>
              <a:rPr lang="pl-PL" sz="1200" b="1" u="sng" dirty="0">
                <a:latin typeface="Times New Roman"/>
                <a:ea typeface="Times New Roman"/>
              </a:rPr>
              <a:t>Objawy przewlekłego zespołu abstynencyjnego:</a:t>
            </a:r>
            <a:endParaRPr lang="pl-PL" sz="1200" dirty="0">
              <a:latin typeface="Times New Roman"/>
              <a:ea typeface="Times New Roman"/>
            </a:endParaRPr>
          </a:p>
          <a:p>
            <a:pPr algn="just">
              <a:spcAft>
                <a:spcPts val="0"/>
              </a:spcAft>
            </a:pPr>
            <a:r>
              <a:rPr lang="pl-PL" sz="1200" b="1" dirty="0">
                <a:latin typeface="Times New Roman"/>
                <a:ea typeface="Times New Roman"/>
              </a:rPr>
              <a:t> </a:t>
            </a:r>
            <a:endParaRPr lang="pl-PL" sz="1200" dirty="0">
              <a:latin typeface="Times New Roman"/>
              <a:ea typeface="Times New Roman"/>
            </a:endParaRPr>
          </a:p>
          <a:p>
            <a:pPr marL="342900" lvl="0" indent="-342900" algn="just">
              <a:spcAft>
                <a:spcPts val="0"/>
              </a:spcAft>
              <a:buFont typeface="+mj-lt"/>
              <a:buAutoNum type="arabicPeriod"/>
              <a:tabLst>
                <a:tab pos="228600" algn="l"/>
              </a:tabLst>
            </a:pPr>
            <a:r>
              <a:rPr lang="pl-PL" sz="1200" b="1" dirty="0">
                <a:latin typeface="Times New Roman"/>
                <a:ea typeface="Times New Roman"/>
              </a:rPr>
              <a:t>Niezdolność do jasnego myślenia</a:t>
            </a:r>
            <a:r>
              <a:rPr lang="pl-PL" sz="1200" dirty="0">
                <a:latin typeface="Times New Roman"/>
                <a:ea typeface="Times New Roman"/>
              </a:rPr>
              <a:t>. W procesie zdrowienia człowiek może doświadczać różnego rodzaju zaburzeń myślenia. Nie wpływają one na poziom </a:t>
            </a:r>
            <a:r>
              <a:rPr lang="pl-PL" sz="1200" dirty="0" smtClean="0">
                <a:latin typeface="Times New Roman"/>
                <a:ea typeface="Times New Roman"/>
              </a:rPr>
              <a:t>inteligencji. To </a:t>
            </a:r>
            <a:r>
              <a:rPr lang="pl-PL" sz="1200" dirty="0">
                <a:latin typeface="Times New Roman"/>
                <a:ea typeface="Times New Roman"/>
              </a:rPr>
              <a:t>tak, jakby umysł okresowo źle funkcjonował: czasami pracował sprawnie, a czasami nie. Jednym z najczęstszych objawów jest niezdolność do dłuższej niż kilkuminutowa koncentracji. Innymi objawami są: upośledzenie abstrakcyjnego myślenia, uporczywe, powtarzające się myśli, od których nie sposób się uwolnić. Taki „kołowrót” utrudnia uporządkowanie myśli w sensowny i logiczny ciąg.</a:t>
            </a:r>
          </a:p>
          <a:p>
            <a:pPr marL="342900" lvl="0" indent="-342900" algn="just">
              <a:spcAft>
                <a:spcPts val="0"/>
              </a:spcAft>
              <a:buFont typeface="+mj-lt"/>
              <a:buAutoNum type="arabicPeriod"/>
              <a:tabLst>
                <a:tab pos="228600" algn="l"/>
              </a:tabLst>
            </a:pPr>
            <a:r>
              <a:rPr lang="pl-PL" sz="1200" b="1" dirty="0">
                <a:latin typeface="Times New Roman"/>
                <a:ea typeface="Times New Roman"/>
              </a:rPr>
              <a:t>Kłopoty z pamięcią.</a:t>
            </a:r>
            <a:r>
              <a:rPr lang="pl-PL" sz="1200" dirty="0">
                <a:latin typeface="Times New Roman"/>
                <a:ea typeface="Times New Roman"/>
              </a:rPr>
              <a:t> W procesie zdrowienia często występują kłopoty z tzw. Pamięcią świeżą. Można coś słyszeć i rozumieć, ale nie sposób pamiętać dłużej niż dwadzieścia minut. Ktoś udziela nam instrukcji i wiemy dokładnie, co mamy zrobić. Po chwili jednak okazuje się, że pamiętamy wszystko jak przez mgłę lub nie pamiętamy kompletnie </a:t>
            </a:r>
            <a:r>
              <a:rPr lang="pl-PL" sz="1200" dirty="0" smtClean="0">
                <a:latin typeface="Times New Roman"/>
                <a:ea typeface="Times New Roman"/>
              </a:rPr>
              <a:t>nic. W </a:t>
            </a:r>
            <a:r>
              <a:rPr lang="pl-PL" sz="1200" dirty="0">
                <a:latin typeface="Times New Roman"/>
                <a:ea typeface="Times New Roman"/>
              </a:rPr>
              <a:t>okresach pełnych napięcia mogą także wystąpić trudności z odtwarzaniem ważnych zdarzeń z przeszłości. Nie zatarły się one całkowicie i kiedy indziej można je sobie bez trudu przypomnieć. Pod wpływem stresu wiele rzeczy umyka z pamięci.</a:t>
            </a:r>
          </a:p>
          <a:p>
            <a:pPr marL="342900" lvl="0" indent="-342900" algn="just">
              <a:spcAft>
                <a:spcPts val="0"/>
              </a:spcAft>
              <a:buFont typeface="+mj-lt"/>
              <a:buAutoNum type="arabicPeriod"/>
              <a:tabLst>
                <a:tab pos="228600" algn="l"/>
              </a:tabLst>
            </a:pPr>
            <a:r>
              <a:rPr lang="pl-PL" sz="1200" b="1" dirty="0">
                <a:latin typeface="Times New Roman"/>
                <a:ea typeface="Times New Roman"/>
              </a:rPr>
              <a:t>Nadpobudliwość emocjonalna lub zobojętnienie.</a:t>
            </a:r>
            <a:r>
              <a:rPr lang="pl-PL" sz="1200" dirty="0">
                <a:latin typeface="Times New Roman"/>
                <a:ea typeface="Times New Roman"/>
              </a:rPr>
              <a:t> Ludzie, którzy w stanie trzeźwości przeżywają problemy emocjonalne, mają często tendencję do nadpobudliwości. Człowiek wścieka się z powodu czegoś, co później wydaje się drobiazgiem (</a:t>
            </a:r>
            <a:r>
              <a:rPr lang="pl-PL" sz="1200" dirty="0" smtClean="0">
                <a:latin typeface="Times New Roman"/>
                <a:ea typeface="Times New Roman"/>
              </a:rPr>
              <a:t>przypomina to </a:t>
            </a:r>
            <a:r>
              <a:rPr lang="pl-PL" sz="1200" dirty="0">
                <a:latin typeface="Times New Roman"/>
                <a:ea typeface="Times New Roman"/>
              </a:rPr>
              <a:t>wciśnięcie przycisku mnożenia na kalkulatorze). Gdy nadmierne pobudzenie emocjonalne narazi układ nerwowy na taki poziom stresu, z którym nie potrafimy sobie poradzić, wtedy następuje gwałtowne zablokowanie emocjonalne. Ogarnia nas otępienie, przestajemy w ogóle cokolwiek odczuwać</a:t>
            </a:r>
            <a:r>
              <a:rPr lang="pl-PL" sz="1200" dirty="0" smtClean="0">
                <a:latin typeface="Times New Roman"/>
                <a:ea typeface="Times New Roman"/>
              </a:rPr>
              <a:t>.        </a:t>
            </a:r>
            <a:r>
              <a:rPr lang="pl-PL" sz="1200" dirty="0">
                <a:latin typeface="Times New Roman"/>
                <a:ea typeface="Times New Roman"/>
              </a:rPr>
              <a:t>I nawet wtedy, gdy wiemy, że powinniśmy coś czuć, nie czujemy nic. Prowadzi to do zmienności nastroju, pozornie nie </a:t>
            </a:r>
            <a:r>
              <a:rPr lang="pl-PL" sz="1200" dirty="0" smtClean="0">
                <a:latin typeface="Times New Roman"/>
                <a:ea typeface="Times New Roman"/>
              </a:rPr>
              <a:t>wiadomo z </a:t>
            </a:r>
            <a:r>
              <a:rPr lang="pl-PL" sz="1200" dirty="0">
                <a:latin typeface="Times New Roman"/>
                <a:ea typeface="Times New Roman"/>
              </a:rPr>
              <a:t>jakiego powodu.</a:t>
            </a:r>
          </a:p>
          <a:p>
            <a:pPr marL="342900" lvl="0" indent="-342900" algn="just">
              <a:spcAft>
                <a:spcPts val="0"/>
              </a:spcAft>
              <a:buFont typeface="+mj-lt"/>
              <a:buAutoNum type="arabicPeriod"/>
              <a:tabLst>
                <a:tab pos="228600" algn="l"/>
              </a:tabLst>
            </a:pPr>
            <a:r>
              <a:rPr lang="pl-PL" sz="1200" b="1" dirty="0">
                <a:latin typeface="Times New Roman"/>
                <a:ea typeface="Times New Roman"/>
              </a:rPr>
              <a:t>Zaburzenia snu.</a:t>
            </a:r>
            <a:r>
              <a:rPr lang="pl-PL" sz="1200" dirty="0">
                <a:latin typeface="Times New Roman"/>
                <a:ea typeface="Times New Roman"/>
              </a:rPr>
              <a:t> Do najczęstszych zaburzeń we wczesnym okresie zdrowienia należą niezwykłe lub niepokojące sny. Można też mieć trudności z zaśnięciem, ze spaniem lub mogą nastąpić zmiany w sposobie spania. Jedni zaczynają spać długo, inni często i krótko, o różnych porach dnia.</a:t>
            </a:r>
          </a:p>
          <a:p>
            <a:pPr marL="342900" lvl="0" indent="-342900" algn="just">
              <a:spcAft>
                <a:spcPts val="0"/>
              </a:spcAft>
              <a:buFont typeface="+mj-lt"/>
              <a:buAutoNum type="arabicPeriod"/>
              <a:tabLst>
                <a:tab pos="228600" algn="l"/>
              </a:tabLst>
            </a:pPr>
            <a:r>
              <a:rPr lang="pl-PL" sz="1200" b="1" dirty="0">
                <a:latin typeface="Times New Roman"/>
                <a:ea typeface="Times New Roman"/>
              </a:rPr>
              <a:t>Problemy z koordynacją fizyczną</a:t>
            </a:r>
            <a:r>
              <a:rPr lang="pl-PL" sz="1200" dirty="0">
                <a:latin typeface="Times New Roman"/>
                <a:ea typeface="Times New Roman"/>
              </a:rPr>
              <a:t> – takie jak zawroty głowy, kłopoty z utrzymaniem równowagi i problemy z koordynacją wzrokowo – ruchową oraz osłabienie reakcji na bodźce zewnętrzne. Powoduje to niezręczność i podatność na wypadki. </a:t>
            </a:r>
          </a:p>
          <a:p>
            <a:pPr marL="342900" lvl="0" indent="-342900" algn="just">
              <a:spcAft>
                <a:spcPts val="0"/>
              </a:spcAft>
              <a:buFont typeface="+mj-lt"/>
              <a:buAutoNum type="arabicPeriod"/>
              <a:tabLst>
                <a:tab pos="228600" algn="l"/>
              </a:tabLst>
            </a:pPr>
            <a:r>
              <a:rPr lang="pl-PL" sz="1200" b="1" dirty="0">
                <a:latin typeface="Times New Roman"/>
                <a:ea typeface="Times New Roman"/>
              </a:rPr>
              <a:t>Podatność na stres.</a:t>
            </a:r>
            <a:r>
              <a:rPr lang="pl-PL" sz="1200" dirty="0">
                <a:latin typeface="Times New Roman"/>
                <a:ea typeface="Times New Roman"/>
              </a:rPr>
              <a:t> Zaczynający trzeźwienie alkoholicy nie potrafią często odróżnić małego stresu od dużego i na niewielkie stresy reagują przesadnie. Czują się zestresowani w sytuacjach, które normalnie nie powinny nikogo niepokoić, a poza tym ich reakcje bywają nieproporcjonalnie gwałtowne. Zachowują się zupełnie nieadekwatnie do sytuacji, później dziwiąc się własnym reakcjom. Sprawę komplikuje jeszcze fakt, że wszystkie inne objawy przewlekłego zespołu abstynencyjnego nasilają się pod wpływem stresu.</a:t>
            </a:r>
          </a:p>
          <a:p>
            <a:pPr algn="just">
              <a:spcAft>
                <a:spcPts val="0"/>
              </a:spcAft>
            </a:pPr>
            <a:r>
              <a:rPr lang="pl-PL" sz="1200" dirty="0">
                <a:latin typeface="Times New Roman"/>
                <a:ea typeface="Times New Roman"/>
              </a:rPr>
              <a:t> </a:t>
            </a:r>
          </a:p>
          <a:p>
            <a:pPr algn="r">
              <a:spcAft>
                <a:spcPts val="0"/>
              </a:spcAft>
            </a:pPr>
            <a:r>
              <a:rPr lang="pl-PL" sz="1200" dirty="0">
                <a:latin typeface="Times New Roman"/>
                <a:ea typeface="Times New Roman"/>
              </a:rPr>
              <a:t> </a:t>
            </a:r>
            <a:r>
              <a:rPr lang="pl-PL" sz="1200" dirty="0" smtClean="0">
                <a:latin typeface="Times New Roman"/>
                <a:ea typeface="Times New Roman"/>
              </a:rPr>
              <a:t>Opracowano </a:t>
            </a:r>
            <a:r>
              <a:rPr lang="pl-PL" sz="1200" dirty="0">
                <a:latin typeface="Times New Roman"/>
                <a:ea typeface="Times New Roman"/>
              </a:rPr>
              <a:t>na podst. T. Gorski i M. Miller: „Jak wytrwać w trzeźwości”.</a:t>
            </a:r>
            <a:endParaRPr lang="pl-PL" sz="1200" dirty="0">
              <a:effectLst/>
              <a:latin typeface="Times New Roman"/>
              <a:ea typeface="Times New Roman"/>
            </a:endParaRPr>
          </a:p>
        </p:txBody>
      </p:sp>
    </p:spTree>
    <p:extLst>
      <p:ext uri="{BB962C8B-B14F-4D97-AF65-F5344CB8AC3E}">
        <p14:creationId xmlns:p14="http://schemas.microsoft.com/office/powerpoint/2010/main" val="35036542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768</TotalTime>
  <Words>321</Words>
  <Application>Microsoft Office PowerPoint</Application>
  <PresentationFormat>Pokaz na ekranie (4:3)</PresentationFormat>
  <Paragraphs>354</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Podstawowy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Monika Chmiel</dc:creator>
  <cp:lastModifiedBy>Monika Chmiel</cp:lastModifiedBy>
  <cp:revision>52</cp:revision>
  <cp:lastPrinted>2021-12-10T12:10:58Z</cp:lastPrinted>
  <dcterms:created xsi:type="dcterms:W3CDTF">2021-12-08T09:55:40Z</dcterms:created>
  <dcterms:modified xsi:type="dcterms:W3CDTF">2021-12-15T09:16:40Z</dcterms:modified>
</cp:coreProperties>
</file>